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Lst>
  <p:sldSz cx="6858000" cy="9144000" type="screen4x3"/>
  <p:notesSz cx="6858000" cy="9144000"/>
  <p:defaultTextStyle>
    <a:defPPr>
      <a:defRPr lang="en-US"/>
    </a:defPPr>
    <a:lvl1pPr marL="0" algn="l" defTabSz="653064" rtl="0" eaLnBrk="1" latinLnBrk="0" hangingPunct="1">
      <a:defRPr sz="1286" kern="1200">
        <a:solidFill>
          <a:schemeClr val="tx1"/>
        </a:solidFill>
        <a:latin typeface="+mn-lt"/>
        <a:ea typeface="+mn-ea"/>
        <a:cs typeface="+mn-cs"/>
      </a:defRPr>
    </a:lvl1pPr>
    <a:lvl2pPr marL="326532" algn="l" defTabSz="653064" rtl="0" eaLnBrk="1" latinLnBrk="0" hangingPunct="1">
      <a:defRPr sz="1286" kern="1200">
        <a:solidFill>
          <a:schemeClr val="tx1"/>
        </a:solidFill>
        <a:latin typeface="+mn-lt"/>
        <a:ea typeface="+mn-ea"/>
        <a:cs typeface="+mn-cs"/>
      </a:defRPr>
    </a:lvl2pPr>
    <a:lvl3pPr marL="653064" algn="l" defTabSz="653064" rtl="0" eaLnBrk="1" latinLnBrk="0" hangingPunct="1">
      <a:defRPr sz="1286" kern="1200">
        <a:solidFill>
          <a:schemeClr val="tx1"/>
        </a:solidFill>
        <a:latin typeface="+mn-lt"/>
        <a:ea typeface="+mn-ea"/>
        <a:cs typeface="+mn-cs"/>
      </a:defRPr>
    </a:lvl3pPr>
    <a:lvl4pPr marL="979597" algn="l" defTabSz="653064" rtl="0" eaLnBrk="1" latinLnBrk="0" hangingPunct="1">
      <a:defRPr sz="1286" kern="1200">
        <a:solidFill>
          <a:schemeClr val="tx1"/>
        </a:solidFill>
        <a:latin typeface="+mn-lt"/>
        <a:ea typeface="+mn-ea"/>
        <a:cs typeface="+mn-cs"/>
      </a:defRPr>
    </a:lvl4pPr>
    <a:lvl5pPr marL="1306129" algn="l" defTabSz="653064" rtl="0" eaLnBrk="1" latinLnBrk="0" hangingPunct="1">
      <a:defRPr sz="1286" kern="1200">
        <a:solidFill>
          <a:schemeClr val="tx1"/>
        </a:solidFill>
        <a:latin typeface="+mn-lt"/>
        <a:ea typeface="+mn-ea"/>
        <a:cs typeface="+mn-cs"/>
      </a:defRPr>
    </a:lvl5pPr>
    <a:lvl6pPr marL="1632661" algn="l" defTabSz="653064" rtl="0" eaLnBrk="1" latinLnBrk="0" hangingPunct="1">
      <a:defRPr sz="1286" kern="1200">
        <a:solidFill>
          <a:schemeClr val="tx1"/>
        </a:solidFill>
        <a:latin typeface="+mn-lt"/>
        <a:ea typeface="+mn-ea"/>
        <a:cs typeface="+mn-cs"/>
      </a:defRPr>
    </a:lvl6pPr>
    <a:lvl7pPr marL="1959193" algn="l" defTabSz="653064" rtl="0" eaLnBrk="1" latinLnBrk="0" hangingPunct="1">
      <a:defRPr sz="1286" kern="1200">
        <a:solidFill>
          <a:schemeClr val="tx1"/>
        </a:solidFill>
        <a:latin typeface="+mn-lt"/>
        <a:ea typeface="+mn-ea"/>
        <a:cs typeface="+mn-cs"/>
      </a:defRPr>
    </a:lvl7pPr>
    <a:lvl8pPr marL="2285726" algn="l" defTabSz="653064" rtl="0" eaLnBrk="1" latinLnBrk="0" hangingPunct="1">
      <a:defRPr sz="1286" kern="1200">
        <a:solidFill>
          <a:schemeClr val="tx1"/>
        </a:solidFill>
        <a:latin typeface="+mn-lt"/>
        <a:ea typeface="+mn-ea"/>
        <a:cs typeface="+mn-cs"/>
      </a:defRPr>
    </a:lvl8pPr>
    <a:lvl9pPr marL="2612258" algn="l" defTabSz="653064" rtl="0" eaLnBrk="1" latinLnBrk="0" hangingPunct="1">
      <a:defRPr sz="128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CBD1"/>
    <a:srgbClr val="15C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5971" autoAdjust="0"/>
  </p:normalViewPr>
  <p:slideViewPr>
    <p:cSldViewPr snapToGrid="0" showGuides="1">
      <p:cViewPr varScale="1">
        <p:scale>
          <a:sx n="67" d="100"/>
          <a:sy n="67" d="100"/>
        </p:scale>
        <p:origin x="241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313646" y="0"/>
            <a:ext cx="548640"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09803" y="1011936"/>
            <a:ext cx="5297805" cy="5388864"/>
          </a:xfrm>
        </p:spPr>
        <p:txBody>
          <a:bodyPr anchor="b">
            <a:normAutofit/>
          </a:bodyPr>
          <a:lstStyle>
            <a:lvl1pPr algn="l">
              <a:lnSpc>
                <a:spcPct val="85000"/>
              </a:lnSpc>
              <a:defRPr sz="495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09803" y="6400800"/>
            <a:ext cx="5297805" cy="2255520"/>
          </a:xfrm>
        </p:spPr>
        <p:txBody>
          <a:bodyPr>
            <a:normAutofit/>
          </a:bodyPr>
          <a:lstStyle>
            <a:lvl1pPr marL="0" indent="0" algn="l">
              <a:buNone/>
              <a:defRPr sz="1500" baseline="0">
                <a:solidFill>
                  <a:schemeClr val="tx1">
                    <a:lumMod val="65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7" name="Rectangle 6"/>
          <p:cNvSpPr/>
          <p:nvPr/>
        </p:nvSpPr>
        <p:spPr>
          <a:xfrm>
            <a:off x="0" y="0"/>
            <a:ext cx="257175"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9513173E-CF05-49FB-992B-90571B3A1EF5}"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82212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13173E-CF05-49FB-992B-90571B3A1EF5}"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30238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64894" y="508000"/>
            <a:ext cx="1393031" cy="786341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28625" y="508000"/>
            <a:ext cx="4350544" cy="786341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13173E-CF05-49FB-992B-90571B3A1EF5}"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338349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13173E-CF05-49FB-992B-90571B3A1EF5}"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82511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9803" y="1011936"/>
            <a:ext cx="5297805" cy="5388864"/>
          </a:xfrm>
        </p:spPr>
        <p:txBody>
          <a:bodyPr anchor="b">
            <a:normAutofit/>
          </a:bodyPr>
          <a:lstStyle>
            <a:lvl1pPr>
              <a:lnSpc>
                <a:spcPct val="85000"/>
              </a:lnSpc>
              <a:defRPr sz="4950" b="0"/>
            </a:lvl1pPr>
          </a:lstStyle>
          <a:p>
            <a:r>
              <a:rPr lang="en-US" smtClean="0"/>
              <a:t>Click to edit Master title style</a:t>
            </a:r>
            <a:endParaRPr lang="en-US" dirty="0"/>
          </a:p>
        </p:txBody>
      </p:sp>
      <p:sp>
        <p:nvSpPr>
          <p:cNvPr id="3" name="Text Placeholder 2"/>
          <p:cNvSpPr>
            <a:spLocks noGrp="1"/>
          </p:cNvSpPr>
          <p:nvPr>
            <p:ph type="body" idx="1"/>
          </p:nvPr>
        </p:nvSpPr>
        <p:spPr>
          <a:xfrm>
            <a:off x="709803" y="6400800"/>
            <a:ext cx="5297805" cy="2255520"/>
          </a:xfrm>
        </p:spPr>
        <p:txBody>
          <a:bodyPr anchor="t">
            <a:normAutofit/>
          </a:bodyPr>
          <a:lstStyle>
            <a:lvl1pPr marL="0" indent="0">
              <a:buNone/>
              <a:defRPr sz="1500">
                <a:solidFill>
                  <a:schemeClr val="tx1">
                    <a:lumMod val="6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13173E-CF05-49FB-992B-90571B3A1EF5}"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EF596-004E-4047-86A3-8AF31578717A}" type="slidenum">
              <a:rPr lang="en-US" smtClean="0"/>
              <a:t>‹#›</a:t>
            </a:fld>
            <a:endParaRPr lang="en-US"/>
          </a:p>
        </p:txBody>
      </p:sp>
      <p:sp>
        <p:nvSpPr>
          <p:cNvPr id="7" name="Rectangle 6"/>
          <p:cNvSpPr/>
          <p:nvPr/>
        </p:nvSpPr>
        <p:spPr>
          <a:xfrm>
            <a:off x="0" y="0"/>
            <a:ext cx="257175"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071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9803" y="2438402"/>
            <a:ext cx="2520315" cy="5801783"/>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46145" y="2438402"/>
            <a:ext cx="2520315" cy="5801783"/>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13173E-CF05-49FB-992B-90571B3A1EF5}"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113189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9803" y="2289580"/>
            <a:ext cx="2520315" cy="975360"/>
          </a:xfrm>
        </p:spPr>
        <p:txBody>
          <a:bodyPr anchor="b">
            <a:normAutofit/>
          </a:bodyPr>
          <a:lstStyle>
            <a:lvl1pPr marL="0" indent="0">
              <a:spcBef>
                <a:spcPts val="0"/>
              </a:spcBef>
              <a:buNone/>
              <a:defRPr sz="1350" b="0">
                <a:solidFill>
                  <a:schemeClr val="tx1">
                    <a:lumMod val="65000"/>
                  </a:schemeClr>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709803" y="3343400"/>
            <a:ext cx="2520315"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449574" y="2289580"/>
            <a:ext cx="2523744" cy="975360"/>
          </a:xfrm>
        </p:spPr>
        <p:txBody>
          <a:bodyPr anchor="b">
            <a:normAutofit/>
          </a:bodyPr>
          <a:lstStyle>
            <a:lvl1pPr marL="0" indent="0">
              <a:spcBef>
                <a:spcPts val="0"/>
              </a:spcBef>
              <a:buFontTx/>
              <a:buNone/>
              <a:defRPr sz="1350">
                <a:solidFill>
                  <a:schemeClr val="tx1">
                    <a:lumMod val="65000"/>
                  </a:schemeClr>
                </a:solidFill>
              </a:defRPr>
            </a:lvl1pPr>
          </a:lstStyle>
          <a:p>
            <a:pPr lvl="0"/>
            <a:r>
              <a:rPr lang="en-US" smtClean="0"/>
              <a:t>Edit Master text styles</a:t>
            </a:r>
          </a:p>
        </p:txBody>
      </p:sp>
      <p:sp>
        <p:nvSpPr>
          <p:cNvPr id="6" name="Content Placeholder 5"/>
          <p:cNvSpPr>
            <a:spLocks noGrp="1"/>
          </p:cNvSpPr>
          <p:nvPr>
            <p:ph sz="quarter" idx="4"/>
          </p:nvPr>
        </p:nvSpPr>
        <p:spPr>
          <a:xfrm>
            <a:off x="3446145" y="3343400"/>
            <a:ext cx="2520315"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3173E-CF05-49FB-992B-90571B3A1EF5}"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208775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13173E-CF05-49FB-992B-90571B3A1EF5}"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382289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3173E-CF05-49FB-992B-90571B3A1EF5}"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408333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202" y="609602"/>
            <a:ext cx="1800225" cy="2133596"/>
          </a:xfrm>
        </p:spPr>
        <p:txBody>
          <a:bodyPr anchor="b">
            <a:normAutofit/>
          </a:bodyPr>
          <a:lstStyle>
            <a:lvl1pPr>
              <a:defRPr sz="2100" b="0" baseline="0"/>
            </a:lvl1pPr>
          </a:lstStyle>
          <a:p>
            <a:r>
              <a:rPr lang="en-US" smtClean="0"/>
              <a:t>Click to edit Master title style</a:t>
            </a:r>
            <a:endParaRPr lang="en-US" dirty="0"/>
          </a:p>
        </p:txBody>
      </p:sp>
      <p:sp>
        <p:nvSpPr>
          <p:cNvPr id="3" name="Content Placeholder 2"/>
          <p:cNvSpPr>
            <a:spLocks noGrp="1"/>
          </p:cNvSpPr>
          <p:nvPr>
            <p:ph idx="1"/>
          </p:nvPr>
        </p:nvSpPr>
        <p:spPr>
          <a:xfrm>
            <a:off x="2533650" y="914400"/>
            <a:ext cx="3419475" cy="7315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3202" y="2799648"/>
            <a:ext cx="1800225" cy="5080001"/>
          </a:xfrm>
        </p:spPr>
        <p:txBody>
          <a:bodyPr>
            <a:normAutofit/>
          </a:bodyPr>
          <a:lstStyle>
            <a:lvl1pPr marL="0" indent="0">
              <a:lnSpc>
                <a:spcPct val="114000"/>
              </a:lnSpc>
              <a:spcBef>
                <a:spcPts val="600"/>
              </a:spcBef>
              <a:buNone/>
              <a:defRPr sz="9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9513173E-CF05-49FB-992B-90571B3A1EF5}"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159216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6807200"/>
            <a:ext cx="6352223" cy="2336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4350" y="7010400"/>
            <a:ext cx="5614988" cy="1219200"/>
          </a:xfrm>
        </p:spPr>
        <p:txBody>
          <a:bodyPr anchor="b">
            <a:normAutofit/>
          </a:bodyPr>
          <a:lstStyle>
            <a:lvl1pPr>
              <a:defRPr sz="21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2"/>
            <a:ext cx="6352223" cy="683856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4350" y="8144787"/>
            <a:ext cx="5614988" cy="796015"/>
          </a:xfrm>
        </p:spPr>
        <p:txBody>
          <a:bodyPr>
            <a:normAutofit/>
          </a:bodyPr>
          <a:lstStyle>
            <a:lvl1pPr marL="0" indent="0">
              <a:lnSpc>
                <a:spcPct val="100000"/>
              </a:lnSpc>
              <a:spcBef>
                <a:spcPts val="600"/>
              </a:spcBef>
              <a:buNone/>
              <a:defRPr sz="975">
                <a:solidFill>
                  <a:schemeClr val="tx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9513173E-CF05-49FB-992B-90571B3A1EF5}"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EF596-004E-4047-86A3-8AF31578717A}" type="slidenum">
              <a:rPr lang="en-US" smtClean="0"/>
              <a:t>‹#›</a:t>
            </a:fld>
            <a:endParaRPr lang="en-US"/>
          </a:p>
        </p:txBody>
      </p:sp>
    </p:spTree>
    <p:extLst>
      <p:ext uri="{BB962C8B-B14F-4D97-AF65-F5344CB8AC3E}">
        <p14:creationId xmlns:p14="http://schemas.microsoft.com/office/powerpoint/2010/main" val="227678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6313646" y="0"/>
            <a:ext cx="548640" cy="9144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09803" y="487680"/>
            <a:ext cx="5452110" cy="1767416"/>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9803" y="2438402"/>
            <a:ext cx="4834890" cy="580178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5317968" y="1472109"/>
            <a:ext cx="2539999" cy="205383"/>
          </a:xfrm>
          <a:prstGeom prst="rect">
            <a:avLst/>
          </a:prstGeom>
        </p:spPr>
        <p:txBody>
          <a:bodyPr vert="horz" lIns="91440" tIns="45720" rIns="91440" bIns="45720" rtlCol="0" anchor="ctr"/>
          <a:lstStyle>
            <a:lvl1pPr algn="r">
              <a:defRPr sz="788" b="0">
                <a:solidFill>
                  <a:srgbClr val="969696"/>
                </a:solidFill>
              </a:defRPr>
            </a:lvl1pPr>
          </a:lstStyle>
          <a:p>
            <a:fld id="{9513173E-CF05-49FB-992B-90571B3A1EF5}" type="datetimeFigureOut">
              <a:rPr lang="en-US" smtClean="0"/>
              <a:t>1/14/2022</a:t>
            </a:fld>
            <a:endParaRPr lang="en-US"/>
          </a:p>
        </p:txBody>
      </p:sp>
      <p:sp>
        <p:nvSpPr>
          <p:cNvPr id="5" name="Footer Placeholder 4"/>
          <p:cNvSpPr>
            <a:spLocks noGrp="1"/>
          </p:cNvSpPr>
          <p:nvPr>
            <p:ph type="ftr" sz="quarter" idx="3"/>
          </p:nvPr>
        </p:nvSpPr>
        <p:spPr>
          <a:xfrm rot="16200000">
            <a:off x="4200366" y="5536109"/>
            <a:ext cx="4775200" cy="205383"/>
          </a:xfrm>
          <a:prstGeom prst="rect">
            <a:avLst/>
          </a:prstGeom>
        </p:spPr>
        <p:txBody>
          <a:bodyPr vert="horz" lIns="91440" tIns="45720" rIns="91440" bIns="45720" rtlCol="0" anchor="ctr"/>
          <a:lstStyle>
            <a:lvl1pPr algn="l">
              <a:defRPr sz="788">
                <a:solidFill>
                  <a:schemeClr val="tx1">
                    <a:lumMod val="65000"/>
                  </a:schemeClr>
                </a:solidFill>
              </a:defRPr>
            </a:lvl1pPr>
          </a:lstStyle>
          <a:p>
            <a:endParaRPr lang="en-US"/>
          </a:p>
        </p:txBody>
      </p:sp>
      <p:sp>
        <p:nvSpPr>
          <p:cNvPr id="6" name="Slide Number Placeholder 5"/>
          <p:cNvSpPr>
            <a:spLocks noGrp="1"/>
          </p:cNvSpPr>
          <p:nvPr>
            <p:ph type="sldNum" sz="quarter" idx="4"/>
          </p:nvPr>
        </p:nvSpPr>
        <p:spPr>
          <a:xfrm>
            <a:off x="6330791" y="8229602"/>
            <a:ext cx="514350" cy="791633"/>
          </a:xfrm>
          <a:prstGeom prst="rect">
            <a:avLst/>
          </a:prstGeom>
        </p:spPr>
        <p:txBody>
          <a:bodyPr vert="horz" lIns="27432" tIns="45720" rIns="27432" bIns="45720" rtlCol="0" anchor="ctr">
            <a:normAutofit/>
          </a:bodyPr>
          <a:lstStyle>
            <a:lvl1pPr algn="ctr">
              <a:defRPr sz="2400">
                <a:solidFill>
                  <a:srgbClr val="777777"/>
                </a:solidFill>
              </a:defRPr>
            </a:lvl1pPr>
          </a:lstStyle>
          <a:p>
            <a:fld id="{8F9EF596-004E-4047-86A3-8AF31578717A}" type="slidenum">
              <a:rPr lang="en-US" smtClean="0"/>
              <a:t>‹#›</a:t>
            </a:fld>
            <a:endParaRPr lang="en-US"/>
          </a:p>
        </p:txBody>
      </p:sp>
    </p:spTree>
    <p:extLst>
      <p:ext uri="{BB962C8B-B14F-4D97-AF65-F5344CB8AC3E}">
        <p14:creationId xmlns:p14="http://schemas.microsoft.com/office/powerpoint/2010/main" val="301288124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000" kern="1200" spc="-38" baseline="0">
          <a:solidFill>
            <a:schemeClr val="tx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350" kern="1200" spc="8" baseline="0">
          <a:solidFill>
            <a:schemeClr val="tx1"/>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85000"/>
              <a:lumOff val="1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50"/>
            <a:ext cx="6858000" cy="9188450"/>
          </a:xfrm>
          <a:prstGeom prst="rect">
            <a:avLst/>
          </a:prstGeom>
        </p:spPr>
      </p:pic>
    </p:spTree>
    <p:extLst>
      <p:ext uri="{BB962C8B-B14F-4D97-AF65-F5344CB8AC3E}">
        <p14:creationId xmlns:p14="http://schemas.microsoft.com/office/powerpoint/2010/main" val="2900016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41515" y="3211286"/>
            <a:ext cx="5883728" cy="3093154"/>
          </a:xfrm>
          <a:prstGeom prst="rect">
            <a:avLst/>
          </a:prstGeom>
          <a:noFill/>
        </p:spPr>
        <p:txBody>
          <a:bodyPr wrap="square" rtlCol="0">
            <a:spAutoFit/>
          </a:bodyPr>
          <a:lstStyle/>
          <a:p>
            <a:pPr algn="just">
              <a:lnSpc>
                <a:spcPct val="150000"/>
              </a:lnSpc>
            </a:pPr>
            <a:r>
              <a:rPr lang="en-US" sz="1800" b="1" dirty="0">
                <a:solidFill>
                  <a:schemeClr val="bg1"/>
                </a:solidFill>
              </a:rPr>
              <a:t>Specifications</a:t>
            </a:r>
          </a:p>
          <a:p>
            <a:pPr algn="just">
              <a:lnSpc>
                <a:spcPct val="150000"/>
              </a:lnSpc>
            </a:pPr>
            <a:r>
              <a:rPr lang="en-US" sz="1400" b="1" dirty="0">
                <a:solidFill>
                  <a:schemeClr val="bg1"/>
                </a:solidFill>
              </a:rPr>
              <a:t>Title:</a:t>
            </a:r>
            <a:r>
              <a:rPr lang="en-US" sz="1400" dirty="0">
                <a:solidFill>
                  <a:schemeClr val="bg1"/>
                </a:solidFill>
              </a:rPr>
              <a:t> Plaything</a:t>
            </a:r>
          </a:p>
          <a:p>
            <a:pPr algn="just">
              <a:lnSpc>
                <a:spcPct val="150000"/>
              </a:lnSpc>
            </a:pPr>
            <a:r>
              <a:rPr lang="en-US" sz="1400" b="1" dirty="0">
                <a:solidFill>
                  <a:schemeClr val="bg1"/>
                </a:solidFill>
              </a:rPr>
              <a:t>Running Time:  </a:t>
            </a:r>
            <a:r>
              <a:rPr lang="en-US" sz="1400" dirty="0">
                <a:solidFill>
                  <a:schemeClr val="bg1"/>
                </a:solidFill>
              </a:rPr>
              <a:t>13:30 </a:t>
            </a:r>
            <a:r>
              <a:rPr lang="en-US" sz="1400" dirty="0" err="1" smtClean="0">
                <a:solidFill>
                  <a:schemeClr val="bg1"/>
                </a:solidFill>
              </a:rPr>
              <a:t>mins</a:t>
            </a:r>
            <a:endParaRPr lang="en-US" sz="1400" dirty="0">
              <a:solidFill>
                <a:schemeClr val="bg1"/>
              </a:solidFill>
            </a:endParaRPr>
          </a:p>
          <a:p>
            <a:pPr algn="just">
              <a:lnSpc>
                <a:spcPct val="150000"/>
              </a:lnSpc>
            </a:pPr>
            <a:r>
              <a:rPr lang="en-US" sz="1400" b="1" dirty="0">
                <a:solidFill>
                  <a:schemeClr val="bg1"/>
                </a:solidFill>
              </a:rPr>
              <a:t>Screening Format: </a:t>
            </a:r>
            <a:r>
              <a:rPr lang="en-US" sz="1400" dirty="0">
                <a:solidFill>
                  <a:schemeClr val="bg1"/>
                </a:solidFill>
              </a:rPr>
              <a:t>ARRIRAW/ Quick time</a:t>
            </a:r>
          </a:p>
          <a:p>
            <a:pPr algn="just">
              <a:lnSpc>
                <a:spcPct val="150000"/>
              </a:lnSpc>
            </a:pPr>
            <a:r>
              <a:rPr lang="en-US" sz="1400" b="1" dirty="0">
                <a:solidFill>
                  <a:schemeClr val="bg1"/>
                </a:solidFill>
              </a:rPr>
              <a:t>Aspect Ratio: </a:t>
            </a:r>
            <a:r>
              <a:rPr lang="en-US" sz="1400" dirty="0">
                <a:solidFill>
                  <a:schemeClr val="bg1"/>
                </a:solidFill>
              </a:rPr>
              <a:t>(2:39.1 Letterbox) </a:t>
            </a:r>
          </a:p>
          <a:p>
            <a:pPr algn="just">
              <a:lnSpc>
                <a:spcPct val="150000"/>
              </a:lnSpc>
            </a:pPr>
            <a:r>
              <a:rPr lang="en-US" sz="1400" b="1" dirty="0">
                <a:solidFill>
                  <a:schemeClr val="bg1"/>
                </a:solidFill>
              </a:rPr>
              <a:t>Sound:</a:t>
            </a:r>
            <a:r>
              <a:rPr lang="en-US" sz="1400" dirty="0">
                <a:solidFill>
                  <a:schemeClr val="bg1"/>
                </a:solidFill>
              </a:rPr>
              <a:t> Stereo / 5.1 Surround Sound </a:t>
            </a:r>
          </a:p>
          <a:p>
            <a:pPr algn="just">
              <a:lnSpc>
                <a:spcPct val="150000"/>
              </a:lnSpc>
            </a:pPr>
            <a:r>
              <a:rPr lang="en-US" sz="1400" b="1" dirty="0">
                <a:solidFill>
                  <a:schemeClr val="bg1"/>
                </a:solidFill>
              </a:rPr>
              <a:t>Country of Production: </a:t>
            </a:r>
            <a:r>
              <a:rPr lang="en-US" sz="1400" dirty="0">
                <a:solidFill>
                  <a:schemeClr val="bg1"/>
                </a:solidFill>
              </a:rPr>
              <a:t>Iran </a:t>
            </a:r>
          </a:p>
          <a:p>
            <a:pPr algn="just">
              <a:lnSpc>
                <a:spcPct val="150000"/>
              </a:lnSpc>
            </a:pPr>
            <a:r>
              <a:rPr lang="en-US" sz="1400" b="1" dirty="0">
                <a:solidFill>
                  <a:schemeClr val="bg1"/>
                </a:solidFill>
              </a:rPr>
              <a:t>Year:</a:t>
            </a:r>
            <a:r>
              <a:rPr lang="en-US" sz="1400" dirty="0">
                <a:solidFill>
                  <a:schemeClr val="bg1"/>
                </a:solidFill>
              </a:rPr>
              <a:t> </a:t>
            </a:r>
            <a:r>
              <a:rPr lang="en-US" sz="1400" dirty="0" smtClean="0">
                <a:solidFill>
                  <a:schemeClr val="bg1"/>
                </a:solidFill>
              </a:rPr>
              <a:t>2019</a:t>
            </a:r>
            <a:endParaRPr lang="en-US" sz="1400" dirty="0">
              <a:solidFill>
                <a:schemeClr val="bg1"/>
              </a:solidFill>
            </a:endParaRPr>
          </a:p>
          <a:p>
            <a:pPr algn="just">
              <a:lnSpc>
                <a:spcPct val="150000"/>
              </a:lnSpc>
            </a:pPr>
            <a:r>
              <a:rPr lang="en-US" sz="1400" b="1" dirty="0">
                <a:solidFill>
                  <a:schemeClr val="bg1"/>
                </a:solidFill>
              </a:rPr>
              <a:t>Language:</a:t>
            </a:r>
            <a:r>
              <a:rPr lang="en-US" sz="1400" dirty="0">
                <a:solidFill>
                  <a:schemeClr val="bg1"/>
                </a:solidFill>
              </a:rPr>
              <a:t> Persian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2914650"/>
          </a:xfrm>
          <a:prstGeom prst="rect">
            <a:avLst/>
          </a:prstGeom>
        </p:spPr>
      </p:pic>
    </p:spTree>
    <p:extLst>
      <p:ext uri="{BB962C8B-B14F-4D97-AF65-F5344CB8AC3E}">
        <p14:creationId xmlns:p14="http://schemas.microsoft.com/office/powerpoint/2010/main" val="424167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2911078"/>
          </a:xfrm>
          <a:prstGeom prst="rect">
            <a:avLst/>
          </a:prstGeom>
        </p:spPr>
      </p:pic>
      <p:sp>
        <p:nvSpPr>
          <p:cNvPr id="5" name="TextBox 4"/>
          <p:cNvSpPr txBox="1"/>
          <p:nvPr/>
        </p:nvSpPr>
        <p:spPr>
          <a:xfrm>
            <a:off x="2487386" y="3151415"/>
            <a:ext cx="1103764" cy="523220"/>
          </a:xfrm>
          <a:prstGeom prst="rect">
            <a:avLst/>
          </a:prstGeom>
          <a:noFill/>
        </p:spPr>
        <p:txBody>
          <a:bodyPr wrap="none" rtlCol="0">
            <a:spAutoFit/>
          </a:bodyPr>
          <a:lstStyle/>
          <a:p>
            <a:pPr algn="ctr"/>
            <a:r>
              <a:rPr lang="en-US" sz="2800" b="1" dirty="0">
                <a:solidFill>
                  <a:schemeClr val="bg1"/>
                </a:solidFill>
              </a:rPr>
              <a:t>FAQs</a:t>
            </a:r>
          </a:p>
        </p:txBody>
      </p:sp>
      <p:sp>
        <p:nvSpPr>
          <p:cNvPr id="6" name="TextBox 5"/>
          <p:cNvSpPr txBox="1"/>
          <p:nvPr/>
        </p:nvSpPr>
        <p:spPr>
          <a:xfrm>
            <a:off x="112467" y="3914972"/>
            <a:ext cx="5990054" cy="5078313"/>
          </a:xfrm>
          <a:prstGeom prst="rect">
            <a:avLst/>
          </a:prstGeom>
          <a:noFill/>
        </p:spPr>
        <p:txBody>
          <a:bodyPr wrap="square" rtlCol="0">
            <a:spAutoFit/>
          </a:bodyPr>
          <a:lstStyle/>
          <a:p>
            <a:pPr marL="342900" indent="-342900" algn="just">
              <a:buAutoNum type="arabicPeriod"/>
            </a:pPr>
            <a:r>
              <a:rPr lang="en-US" sz="1800" b="1" dirty="0" smtClean="0">
                <a:solidFill>
                  <a:schemeClr val="bg1"/>
                </a:solidFill>
              </a:rPr>
              <a:t>How </a:t>
            </a:r>
            <a:r>
              <a:rPr lang="en-US" sz="1800" b="1" dirty="0">
                <a:solidFill>
                  <a:schemeClr val="bg1"/>
                </a:solidFill>
              </a:rPr>
              <a:t>long did the project take</a:t>
            </a:r>
            <a:r>
              <a:rPr lang="en-US" sz="1800" b="1" dirty="0" smtClean="0">
                <a:solidFill>
                  <a:schemeClr val="bg1"/>
                </a:solidFill>
              </a:rPr>
              <a:t>?</a:t>
            </a:r>
          </a:p>
          <a:p>
            <a:pPr algn="just">
              <a:lnSpc>
                <a:spcPct val="150000"/>
              </a:lnSpc>
            </a:pPr>
            <a:r>
              <a:rPr lang="en-US" sz="1400" dirty="0">
                <a:solidFill>
                  <a:schemeClr val="bg1"/>
                </a:solidFill>
              </a:rPr>
              <a:t>The screenplay took about </a:t>
            </a:r>
            <a:r>
              <a:rPr lang="en-US" sz="1400" dirty="0" smtClean="0">
                <a:solidFill>
                  <a:schemeClr val="bg1"/>
                </a:solidFill>
              </a:rPr>
              <a:t>6 </a:t>
            </a:r>
            <a:r>
              <a:rPr lang="en-US" sz="1400" dirty="0">
                <a:solidFill>
                  <a:schemeClr val="bg1"/>
                </a:solidFill>
              </a:rPr>
              <a:t>months. </a:t>
            </a:r>
            <a:r>
              <a:rPr lang="en-US" sz="1400" dirty="0" smtClean="0">
                <a:solidFill>
                  <a:schemeClr val="bg1"/>
                </a:solidFill>
              </a:rPr>
              <a:t>Pre-production </a:t>
            </a:r>
            <a:r>
              <a:rPr lang="en-US" sz="1400" dirty="0">
                <a:solidFill>
                  <a:schemeClr val="bg1"/>
                </a:solidFill>
              </a:rPr>
              <a:t>lasted about </a:t>
            </a:r>
            <a:r>
              <a:rPr lang="en-US" sz="1400" dirty="0" smtClean="0">
                <a:solidFill>
                  <a:schemeClr val="bg1"/>
                </a:solidFill>
              </a:rPr>
              <a:t>2 </a:t>
            </a:r>
            <a:r>
              <a:rPr lang="en-US" sz="1400" dirty="0">
                <a:solidFill>
                  <a:schemeClr val="bg1"/>
                </a:solidFill>
              </a:rPr>
              <a:t>months. We shot the project in about </a:t>
            </a:r>
            <a:r>
              <a:rPr lang="en-US" sz="1400" dirty="0" smtClean="0">
                <a:solidFill>
                  <a:schemeClr val="bg1"/>
                </a:solidFill>
              </a:rPr>
              <a:t>9 </a:t>
            </a:r>
            <a:r>
              <a:rPr lang="en-US" sz="1400" dirty="0">
                <a:solidFill>
                  <a:schemeClr val="bg1"/>
                </a:solidFill>
              </a:rPr>
              <a:t>days. Picture edit took </a:t>
            </a:r>
            <a:r>
              <a:rPr lang="en-US" sz="1400" dirty="0" smtClean="0">
                <a:solidFill>
                  <a:schemeClr val="bg1"/>
                </a:solidFill>
              </a:rPr>
              <a:t>2 </a:t>
            </a:r>
            <a:r>
              <a:rPr lang="en-US" sz="1400" dirty="0">
                <a:solidFill>
                  <a:schemeClr val="bg1"/>
                </a:solidFill>
              </a:rPr>
              <a:t>months. Sound and music recording and editing took </a:t>
            </a:r>
            <a:r>
              <a:rPr lang="en-US" sz="1400" dirty="0" smtClean="0">
                <a:solidFill>
                  <a:schemeClr val="bg1"/>
                </a:solidFill>
              </a:rPr>
              <a:t>1 month. </a:t>
            </a:r>
            <a:r>
              <a:rPr lang="en-US" sz="1400" dirty="0">
                <a:solidFill>
                  <a:schemeClr val="bg1"/>
                </a:solidFill>
              </a:rPr>
              <a:t>From the start of the screenplay to the first official screening, it took </a:t>
            </a:r>
            <a:r>
              <a:rPr lang="en-US" sz="1400" dirty="0" smtClean="0">
                <a:solidFill>
                  <a:schemeClr val="bg1"/>
                </a:solidFill>
              </a:rPr>
              <a:t>one year.</a:t>
            </a:r>
            <a:endParaRPr lang="en-US" sz="1400" dirty="0">
              <a:solidFill>
                <a:schemeClr val="bg1"/>
              </a:solidFill>
            </a:endParaRPr>
          </a:p>
          <a:p>
            <a:pPr algn="just">
              <a:lnSpc>
                <a:spcPct val="150000"/>
              </a:lnSpc>
            </a:pPr>
            <a:r>
              <a:rPr lang="en-US" sz="1400" dirty="0">
                <a:solidFill>
                  <a:schemeClr val="bg1"/>
                </a:solidFill>
              </a:rPr>
              <a:t> </a:t>
            </a:r>
            <a:r>
              <a:rPr lang="en-US" sz="1800" b="1" dirty="0">
                <a:solidFill>
                  <a:schemeClr val="bg1"/>
                </a:solidFill>
              </a:rPr>
              <a:t>2. How did you meet your film budget?</a:t>
            </a:r>
          </a:p>
          <a:p>
            <a:pPr algn="just">
              <a:lnSpc>
                <a:spcPct val="150000"/>
              </a:lnSpc>
            </a:pPr>
            <a:r>
              <a:rPr lang="en-US" sz="1400" dirty="0">
                <a:solidFill>
                  <a:schemeClr val="bg1"/>
                </a:solidFill>
              </a:rPr>
              <a:t>I made a significant </a:t>
            </a:r>
            <a:r>
              <a:rPr lang="en-US" sz="1400" dirty="0" smtClean="0">
                <a:solidFill>
                  <a:schemeClr val="bg1"/>
                </a:solidFill>
              </a:rPr>
              <a:t>portion</a:t>
            </a:r>
            <a:r>
              <a:rPr lang="en-US" sz="1400" dirty="0">
                <a:solidFill>
                  <a:schemeClr val="bg1"/>
                </a:solidFill>
              </a:rPr>
              <a:t> </a:t>
            </a:r>
            <a:r>
              <a:rPr lang="en-US" sz="1400" dirty="0" smtClean="0">
                <a:solidFill>
                  <a:schemeClr val="bg1"/>
                </a:solidFill>
              </a:rPr>
              <a:t>of </a:t>
            </a:r>
            <a:r>
              <a:rPr lang="en-US" sz="1400" dirty="0">
                <a:solidFill>
                  <a:schemeClr val="bg1"/>
                </a:solidFill>
              </a:rPr>
              <a:t>the budget by selling my house. Additional help came from family members</a:t>
            </a:r>
            <a:r>
              <a:rPr lang="en-US" sz="1400" dirty="0" smtClean="0">
                <a:solidFill>
                  <a:schemeClr val="bg1"/>
                </a:solidFill>
              </a:rPr>
              <a:t>.</a:t>
            </a:r>
          </a:p>
          <a:p>
            <a:pPr algn="just">
              <a:lnSpc>
                <a:spcPct val="150000"/>
              </a:lnSpc>
            </a:pPr>
            <a:r>
              <a:rPr lang="en-US" sz="1800" b="1" dirty="0">
                <a:solidFill>
                  <a:schemeClr val="bg1"/>
                </a:solidFill>
              </a:rPr>
              <a:t>3. How long did the special effects of the film take</a:t>
            </a:r>
            <a:r>
              <a:rPr lang="en-US" sz="1800" b="1" dirty="0" smtClean="0">
                <a:solidFill>
                  <a:schemeClr val="bg1"/>
                </a:solidFill>
              </a:rPr>
              <a:t>?</a:t>
            </a:r>
            <a:endParaRPr lang="fa-IR" sz="1800" b="1" dirty="0" smtClean="0">
              <a:solidFill>
                <a:schemeClr val="bg1"/>
              </a:solidFill>
            </a:endParaRPr>
          </a:p>
          <a:p>
            <a:pPr algn="just">
              <a:lnSpc>
                <a:spcPct val="150000"/>
              </a:lnSpc>
            </a:pPr>
            <a:r>
              <a:rPr lang="en-US" sz="1400" dirty="0">
                <a:solidFill>
                  <a:schemeClr val="bg1"/>
                </a:solidFill>
              </a:rPr>
              <a:t>From the beginning of the </a:t>
            </a:r>
            <a:r>
              <a:rPr lang="en-US" sz="1400" dirty="0" smtClean="0">
                <a:solidFill>
                  <a:schemeClr val="bg1"/>
                </a:solidFill>
              </a:rPr>
              <a:t>pre-production, </a:t>
            </a:r>
            <a:r>
              <a:rPr lang="en-US" sz="1400" dirty="0">
                <a:solidFill>
                  <a:schemeClr val="bg1"/>
                </a:solidFill>
              </a:rPr>
              <a:t>we were in contact with the </a:t>
            </a:r>
            <a:r>
              <a:rPr lang="en-US" sz="1400" dirty="0" smtClean="0">
                <a:solidFill>
                  <a:schemeClr val="bg1"/>
                </a:solidFill>
              </a:rPr>
              <a:t>special effects</a:t>
            </a:r>
            <a:r>
              <a:rPr lang="fa-IR" sz="1400" dirty="0" smtClean="0">
                <a:solidFill>
                  <a:schemeClr val="bg1"/>
                </a:solidFill>
              </a:rPr>
              <a:t> </a:t>
            </a:r>
            <a:r>
              <a:rPr lang="en-US" sz="1400" dirty="0" smtClean="0">
                <a:solidFill>
                  <a:schemeClr val="bg1"/>
                </a:solidFill>
              </a:rPr>
              <a:t>manager. </a:t>
            </a:r>
            <a:r>
              <a:rPr lang="en-US" sz="1400" dirty="0">
                <a:solidFill>
                  <a:schemeClr val="bg1"/>
                </a:solidFill>
              </a:rPr>
              <a:t>He controlled all the details and checked all the points with us. During days of </a:t>
            </a:r>
            <a:r>
              <a:rPr lang="en-US" sz="1400" dirty="0" smtClean="0">
                <a:solidFill>
                  <a:schemeClr val="bg1"/>
                </a:solidFill>
              </a:rPr>
              <a:t>shooting, </a:t>
            </a:r>
            <a:r>
              <a:rPr lang="en-US" sz="1400" dirty="0">
                <a:solidFill>
                  <a:schemeClr val="bg1"/>
                </a:solidFill>
              </a:rPr>
              <a:t>special effects team were present at the scene. Eventually, it all ended </a:t>
            </a:r>
            <a:r>
              <a:rPr lang="en-US" sz="1400" dirty="0" smtClean="0">
                <a:solidFill>
                  <a:schemeClr val="bg1"/>
                </a:solidFill>
              </a:rPr>
              <a:t>6 </a:t>
            </a:r>
            <a:r>
              <a:rPr lang="en-US" sz="1400" dirty="0">
                <a:solidFill>
                  <a:schemeClr val="bg1"/>
                </a:solidFill>
              </a:rPr>
              <a:t>months after the film was </a:t>
            </a:r>
            <a:r>
              <a:rPr lang="en-US" sz="1400" dirty="0" smtClean="0">
                <a:solidFill>
                  <a:schemeClr val="bg1"/>
                </a:solidFill>
              </a:rPr>
              <a:t>made.</a:t>
            </a:r>
            <a:endParaRPr lang="fa-IR" sz="1400" dirty="0">
              <a:solidFill>
                <a:schemeClr val="bg1"/>
              </a:solidFill>
            </a:endParaRPr>
          </a:p>
        </p:txBody>
      </p:sp>
    </p:spTree>
    <p:extLst>
      <p:ext uri="{BB962C8B-B14F-4D97-AF65-F5344CB8AC3E}">
        <p14:creationId xmlns:p14="http://schemas.microsoft.com/office/powerpoint/2010/main" val="3798000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2637517" y="3816897"/>
            <a:ext cx="1103764" cy="721095"/>
          </a:xfrm>
          <a:prstGeom prst="rect">
            <a:avLst/>
          </a:prstGeom>
          <a:noFill/>
        </p:spPr>
        <p:txBody>
          <a:bodyPr wrap="none" rtlCol="0">
            <a:spAutoFit/>
          </a:bodyPr>
          <a:lstStyle/>
          <a:p>
            <a:r>
              <a:rPr lang="en-US" sz="2800" b="1" dirty="0">
                <a:solidFill>
                  <a:schemeClr val="bg1"/>
                </a:solidFill>
              </a:rPr>
              <a:t>FAQs</a:t>
            </a:r>
          </a:p>
          <a:p>
            <a:endParaRPr lang="en-US" dirty="0"/>
          </a:p>
        </p:txBody>
      </p:sp>
      <p:sp>
        <p:nvSpPr>
          <p:cNvPr id="6" name="TextBox 5"/>
          <p:cNvSpPr txBox="1"/>
          <p:nvPr/>
        </p:nvSpPr>
        <p:spPr>
          <a:xfrm>
            <a:off x="34230" y="4669795"/>
            <a:ext cx="6059336" cy="4062651"/>
          </a:xfrm>
          <a:prstGeom prst="rect">
            <a:avLst/>
          </a:prstGeom>
          <a:noFill/>
        </p:spPr>
        <p:txBody>
          <a:bodyPr wrap="square" rtlCol="0">
            <a:spAutoFit/>
          </a:bodyPr>
          <a:lstStyle/>
          <a:p>
            <a:r>
              <a:rPr lang="en-US" sz="1800" b="1" dirty="0">
                <a:solidFill>
                  <a:schemeClr val="bg1"/>
                </a:solidFill>
                <a:latin typeface="Century" panose="02040604050505020304" pitchFamily="18" charset="0"/>
              </a:rPr>
              <a:t>4. How did you work with a </a:t>
            </a:r>
            <a:r>
              <a:rPr lang="en-US" sz="1800" b="1" dirty="0" smtClean="0">
                <a:solidFill>
                  <a:schemeClr val="bg1"/>
                </a:solidFill>
                <a:latin typeface="Century" panose="02040604050505020304" pitchFamily="18" charset="0"/>
              </a:rPr>
              <a:t>child?</a:t>
            </a:r>
            <a:endParaRPr lang="fa-IR" sz="1800" b="1" dirty="0" smtClean="0">
              <a:solidFill>
                <a:schemeClr val="bg1"/>
              </a:solidFill>
              <a:latin typeface="Century" panose="02040604050505020304" pitchFamily="18" charset="0"/>
            </a:endParaRPr>
          </a:p>
          <a:p>
            <a:pPr>
              <a:lnSpc>
                <a:spcPct val="150000"/>
              </a:lnSpc>
            </a:pPr>
            <a:r>
              <a:rPr lang="en-US" sz="1400" dirty="0">
                <a:solidFill>
                  <a:schemeClr val="bg1"/>
                </a:solidFill>
                <a:latin typeface="Century" panose="02040604050505020304" pitchFamily="18" charset="0"/>
              </a:rPr>
              <a:t>A hard but enjoyable experience. We monitored the child all the time. We tried to understand his reactions and use them when needed. But then the most important thing in working with child, is that it is we who must be coordinated with the toddler. The baby is never in tune with the film </a:t>
            </a:r>
            <a:r>
              <a:rPr lang="en-US" sz="1400" dirty="0" smtClean="0">
                <a:solidFill>
                  <a:schemeClr val="bg1"/>
                </a:solidFill>
                <a:latin typeface="Century" panose="02040604050505020304" pitchFamily="18" charset="0"/>
              </a:rPr>
              <a:t>crew</a:t>
            </a:r>
          </a:p>
          <a:p>
            <a:pPr>
              <a:lnSpc>
                <a:spcPct val="150000"/>
              </a:lnSpc>
            </a:pPr>
            <a:r>
              <a:rPr lang="en-US" sz="1800" b="1" dirty="0" smtClean="0">
                <a:solidFill>
                  <a:schemeClr val="bg1"/>
                </a:solidFill>
                <a:latin typeface="Century" panose="02040604050505020304" pitchFamily="18" charset="0"/>
              </a:rPr>
              <a:t> </a:t>
            </a:r>
          </a:p>
          <a:p>
            <a:pPr>
              <a:lnSpc>
                <a:spcPct val="150000"/>
              </a:lnSpc>
            </a:pPr>
            <a:endParaRPr lang="en-US" sz="1800" b="1" dirty="0">
              <a:solidFill>
                <a:schemeClr val="bg1"/>
              </a:solidFill>
              <a:latin typeface="Century" panose="02040604050505020304" pitchFamily="18" charset="0"/>
            </a:endParaRPr>
          </a:p>
          <a:p>
            <a:pPr>
              <a:lnSpc>
                <a:spcPct val="150000"/>
              </a:lnSpc>
            </a:pPr>
            <a:endParaRPr lang="en-US" sz="1800" b="1" dirty="0" smtClean="0">
              <a:solidFill>
                <a:schemeClr val="bg1"/>
              </a:solidFill>
              <a:latin typeface="Century" panose="02040604050505020304" pitchFamily="18" charset="0"/>
            </a:endParaRPr>
          </a:p>
          <a:p>
            <a:pPr>
              <a:lnSpc>
                <a:spcPct val="150000"/>
              </a:lnSpc>
            </a:pPr>
            <a:endParaRPr lang="en-US" sz="1800" b="1" dirty="0">
              <a:solidFill>
                <a:schemeClr val="bg1"/>
              </a:solidFill>
              <a:latin typeface="Century" panose="02040604050505020304" pitchFamily="18" charset="0"/>
            </a:endParaRPr>
          </a:p>
          <a:p>
            <a:pPr>
              <a:lnSpc>
                <a:spcPct val="150000"/>
              </a:lnSpc>
            </a:pPr>
            <a:endParaRPr lang="en-US" sz="1800" b="1" dirty="0">
              <a:solidFill>
                <a:schemeClr val="bg1"/>
              </a:solidFill>
              <a:latin typeface="Century" panose="020406040505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368509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705" y="7475928"/>
            <a:ext cx="931456" cy="1256518"/>
          </a:xfrm>
          <a:prstGeom prst="rect">
            <a:avLst/>
          </a:prstGeom>
        </p:spPr>
      </p:pic>
    </p:spTree>
    <p:extLst>
      <p:ext uri="{BB962C8B-B14F-4D97-AF65-F5344CB8AC3E}">
        <p14:creationId xmlns:p14="http://schemas.microsoft.com/office/powerpoint/2010/main" val="3885636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30000"/>
                <a:lumOff val="70000"/>
              </a:schemeClr>
            </a:gs>
          </a:gsLst>
          <a:lin ang="27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2907506"/>
          </a:xfrm>
          <a:prstGeom prst="rect">
            <a:avLst/>
          </a:prstGeom>
        </p:spPr>
      </p:pic>
      <p:sp>
        <p:nvSpPr>
          <p:cNvPr id="6" name="TextBox 5"/>
          <p:cNvSpPr txBox="1"/>
          <p:nvPr/>
        </p:nvSpPr>
        <p:spPr>
          <a:xfrm>
            <a:off x="250368" y="5965372"/>
            <a:ext cx="5110843" cy="2631490"/>
          </a:xfrm>
          <a:prstGeom prst="rect">
            <a:avLst/>
          </a:prstGeom>
          <a:noFill/>
        </p:spPr>
        <p:txBody>
          <a:bodyPr wrap="square" rtlCol="0">
            <a:spAutoFit/>
          </a:bodyPr>
          <a:lstStyle/>
          <a:p>
            <a:r>
              <a:rPr lang="en-US" sz="1800" b="1" dirty="0" smtClean="0">
                <a:solidFill>
                  <a:schemeClr val="bg1"/>
                </a:solidFill>
              </a:rPr>
              <a:t>Short synopsis:</a:t>
            </a:r>
          </a:p>
          <a:p>
            <a:pPr algn="just">
              <a:lnSpc>
                <a:spcPct val="150000"/>
              </a:lnSpc>
            </a:pPr>
            <a:r>
              <a:rPr lang="en-US" sz="1400" dirty="0">
                <a:solidFill>
                  <a:schemeClr val="bg1"/>
                </a:solidFill>
              </a:rPr>
              <a:t>After a long wait, Nima receives his favorite toy. His mother's bought a doll for him which is truly like a real human baby. Nima has a smart playmate now.</a:t>
            </a:r>
          </a:p>
          <a:p>
            <a:pPr algn="just">
              <a:lnSpc>
                <a:spcPct val="150000"/>
              </a:lnSpc>
            </a:pPr>
            <a:r>
              <a:rPr lang="en-US" sz="1400" dirty="0">
                <a:solidFill>
                  <a:schemeClr val="bg1"/>
                </a:solidFill>
              </a:rPr>
              <a:t>It doesn’t take long when Nima’s interest in and enthusiasm for the toy gives way to anger and hatred. Nima feels that his mother pays more attention to the doll than him and treats the doll like a real human baby.</a:t>
            </a:r>
          </a:p>
        </p:txBody>
      </p:sp>
      <p:sp>
        <p:nvSpPr>
          <p:cNvPr id="7" name="TextBox 6"/>
          <p:cNvSpPr txBox="1"/>
          <p:nvPr/>
        </p:nvSpPr>
        <p:spPr>
          <a:xfrm>
            <a:off x="250370" y="4717333"/>
            <a:ext cx="5110841" cy="1015663"/>
          </a:xfrm>
          <a:prstGeom prst="rect">
            <a:avLst/>
          </a:prstGeom>
          <a:noFill/>
        </p:spPr>
        <p:txBody>
          <a:bodyPr wrap="square" rtlCol="0">
            <a:spAutoFit/>
          </a:bodyPr>
          <a:lstStyle/>
          <a:p>
            <a:r>
              <a:rPr lang="en-US" sz="1800" b="1" dirty="0">
                <a:solidFill>
                  <a:schemeClr val="bg1"/>
                </a:solidFill>
              </a:rPr>
              <a:t>Log line:</a:t>
            </a:r>
            <a:r>
              <a:rPr lang="en-US" sz="1600" b="1" dirty="0">
                <a:solidFill>
                  <a:schemeClr val="bg1"/>
                </a:solidFill>
              </a:rPr>
              <a:t> </a:t>
            </a:r>
          </a:p>
          <a:p>
            <a:r>
              <a:rPr lang="en-US" sz="1400" dirty="0">
                <a:solidFill>
                  <a:schemeClr val="bg1"/>
                </a:solidFill>
              </a:rPr>
              <a:t>Nima doesn’t like his new doll. He </a:t>
            </a:r>
            <a:r>
              <a:rPr lang="en-US" sz="1400" dirty="0" smtClean="0">
                <a:solidFill>
                  <a:schemeClr val="bg1"/>
                </a:solidFill>
              </a:rPr>
              <a:t>wants </a:t>
            </a:r>
            <a:r>
              <a:rPr lang="en-US" sz="1400" dirty="0">
                <a:solidFill>
                  <a:schemeClr val="bg1"/>
                </a:solidFill>
              </a:rPr>
              <a:t>his mother’s love and attention</a:t>
            </a:r>
            <a:r>
              <a:rPr lang="ar-SA" sz="1400" dirty="0">
                <a:solidFill>
                  <a:schemeClr val="bg1"/>
                </a:solidFill>
              </a:rPr>
              <a:t>.</a:t>
            </a:r>
            <a:endParaRPr lang="en-US" sz="1400" dirty="0">
              <a:solidFill>
                <a:schemeClr val="bg1"/>
              </a:solidFill>
            </a:endParaRPr>
          </a:p>
          <a:p>
            <a:endParaRPr lang="en-US" sz="1400" dirty="0">
              <a:solidFill>
                <a:schemeClr val="bg1"/>
              </a:solidFill>
            </a:endParaRPr>
          </a:p>
        </p:txBody>
      </p:sp>
      <p:sp>
        <p:nvSpPr>
          <p:cNvPr id="9" name="TextBox 8"/>
          <p:cNvSpPr txBox="1"/>
          <p:nvPr/>
        </p:nvSpPr>
        <p:spPr>
          <a:xfrm>
            <a:off x="250369" y="3559276"/>
            <a:ext cx="5110842" cy="584775"/>
          </a:xfrm>
          <a:prstGeom prst="rect">
            <a:avLst/>
          </a:prstGeom>
          <a:noFill/>
        </p:spPr>
        <p:txBody>
          <a:bodyPr wrap="square" rtlCol="0">
            <a:spAutoFit/>
          </a:bodyPr>
          <a:lstStyle/>
          <a:p>
            <a:r>
              <a:rPr lang="en-US" sz="1800" b="1" dirty="0">
                <a:solidFill>
                  <a:schemeClr val="bg1"/>
                </a:solidFill>
              </a:rPr>
              <a:t>Tag line:</a:t>
            </a:r>
          </a:p>
          <a:p>
            <a:r>
              <a:rPr lang="en-US" sz="1400" dirty="0">
                <a:solidFill>
                  <a:schemeClr val="bg1"/>
                </a:solidFill>
              </a:rPr>
              <a:t>Don’t you dare </a:t>
            </a:r>
            <a:r>
              <a:rPr lang="en-US" sz="1400" dirty="0" smtClean="0">
                <a:solidFill>
                  <a:schemeClr val="bg1"/>
                </a:solidFill>
              </a:rPr>
              <a:t>push </a:t>
            </a:r>
            <a:r>
              <a:rPr lang="en-US" sz="1400" dirty="0">
                <a:solidFill>
                  <a:schemeClr val="bg1"/>
                </a:solidFill>
              </a:rPr>
              <a:t>this button</a:t>
            </a:r>
          </a:p>
        </p:txBody>
      </p:sp>
    </p:spTree>
    <p:extLst>
      <p:ext uri="{BB962C8B-B14F-4D97-AF65-F5344CB8AC3E}">
        <p14:creationId xmlns:p14="http://schemas.microsoft.com/office/powerpoint/2010/main" val="743822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30000"/>
                <a:lumOff val="70000"/>
              </a:schemeClr>
            </a:gs>
          </a:gsLst>
          <a:lin ang="27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2914650"/>
          </a:xfrm>
          <a:prstGeom prst="rect">
            <a:avLst/>
          </a:prstGeom>
        </p:spPr>
      </p:pic>
      <p:sp useBgFill="1">
        <p:nvSpPr>
          <p:cNvPr id="5" name="TextBox 4"/>
          <p:cNvSpPr txBox="1"/>
          <p:nvPr/>
        </p:nvSpPr>
        <p:spPr>
          <a:xfrm>
            <a:off x="167158" y="3513869"/>
            <a:ext cx="5883728" cy="5630131"/>
          </a:xfrm>
          <a:prstGeom prst="rect">
            <a:avLst/>
          </a:prstGeom>
        </p:spPr>
        <p:txBody>
          <a:bodyPr wrap="square" rtlCol="0">
            <a:spAutoFit/>
          </a:bodyPr>
          <a:lstStyle/>
          <a:p>
            <a:r>
              <a:rPr lang="en-US" sz="1800" b="1" dirty="0">
                <a:solidFill>
                  <a:schemeClr val="bg1"/>
                </a:solidFill>
              </a:rPr>
              <a:t>The story:</a:t>
            </a:r>
          </a:p>
          <a:p>
            <a:pPr algn="just">
              <a:lnSpc>
                <a:spcPct val="150000"/>
              </a:lnSpc>
            </a:pPr>
            <a:r>
              <a:rPr lang="en-US" sz="1400" dirty="0">
                <a:solidFill>
                  <a:schemeClr val="bg1"/>
                </a:solidFill>
              </a:rPr>
              <a:t>Nothing seems amusing to Nima anymore. Nima cannot wait to see his new toy. His mother takes Nima's new toy. It’s a doll which is like a real human baby from every aspect.</a:t>
            </a:r>
          </a:p>
          <a:p>
            <a:pPr algn="just">
              <a:lnSpc>
                <a:spcPct val="150000"/>
              </a:lnSpc>
            </a:pPr>
            <a:r>
              <a:rPr lang="en-US" sz="1400" dirty="0">
                <a:solidFill>
                  <a:schemeClr val="bg1"/>
                </a:solidFill>
              </a:rPr>
              <a:t>His mother reminds Nima that turning the doll off will definitely damage him. He should never even think about doing such a thing. </a:t>
            </a:r>
          </a:p>
          <a:p>
            <a:pPr algn="just">
              <a:lnSpc>
                <a:spcPct val="150000"/>
              </a:lnSpc>
            </a:pPr>
            <a:r>
              <a:rPr lang="en-US" sz="1400" dirty="0">
                <a:solidFill>
                  <a:schemeClr val="bg1"/>
                </a:solidFill>
              </a:rPr>
              <a:t>Everything goes well fine between Nima and his new doll until the doll starts making trouble for him. The doll destroys Nima’s tower. However, what makes Nima so furious about is his mother who supports the doll not him. </a:t>
            </a:r>
          </a:p>
          <a:p>
            <a:pPr algn="just">
              <a:lnSpc>
                <a:spcPct val="150000"/>
              </a:lnSpc>
            </a:pPr>
            <a:r>
              <a:rPr lang="en-US" sz="1400" dirty="0">
                <a:solidFill>
                  <a:schemeClr val="bg1"/>
                </a:solidFill>
              </a:rPr>
              <a:t>Nima cannot stand his mother’s meticulous attention to his doll and ignoring him. If this is ‘his’ doll, he should decide how to treat it. Now, it is time to turn the doll off and make his mom know that he is more important than a doll</a:t>
            </a:r>
            <a:r>
              <a:rPr lang="en-US" sz="1400" dirty="0" smtClean="0">
                <a:solidFill>
                  <a:schemeClr val="bg1"/>
                </a:solidFill>
              </a:rPr>
              <a:t>. </a:t>
            </a:r>
          </a:p>
          <a:p>
            <a:pPr algn="just">
              <a:lnSpc>
                <a:spcPct val="150000"/>
              </a:lnSpc>
            </a:pPr>
            <a:r>
              <a:rPr lang="en-US" sz="1400" dirty="0" smtClean="0">
                <a:solidFill>
                  <a:schemeClr val="bg1"/>
                </a:solidFill>
              </a:rPr>
              <a:t>Turning off the toddler toy, outrages mom and she decides to punish Nima. This time differently however; she switches off </a:t>
            </a:r>
            <a:r>
              <a:rPr lang="en-US" sz="1400" dirty="0" err="1" smtClean="0">
                <a:solidFill>
                  <a:schemeClr val="bg1"/>
                </a:solidFill>
              </a:rPr>
              <a:t>nima</a:t>
            </a:r>
            <a:r>
              <a:rPr lang="en-US" sz="1400" dirty="0" smtClean="0">
                <a:solidFill>
                  <a:schemeClr val="bg1"/>
                </a:solidFill>
              </a:rPr>
              <a:t>…</a:t>
            </a:r>
            <a:endParaRPr lang="en-US" sz="1400" dirty="0">
              <a:solidFill>
                <a:schemeClr val="bg1"/>
              </a:solidFill>
            </a:endParaRPr>
          </a:p>
          <a:p>
            <a:pPr rtl="1"/>
            <a:r>
              <a:rPr lang="fa-IR" sz="1400" dirty="0">
                <a:solidFill>
                  <a:schemeClr val="bg1"/>
                </a:solidFill>
              </a:rPr>
              <a:t> </a:t>
            </a:r>
            <a:endParaRPr lang="en-US" sz="1400" dirty="0">
              <a:solidFill>
                <a:schemeClr val="bg1"/>
              </a:solidFill>
            </a:endParaRPr>
          </a:p>
          <a:p>
            <a:endParaRPr lang="en-US" dirty="0"/>
          </a:p>
        </p:txBody>
      </p:sp>
    </p:spTree>
    <p:extLst>
      <p:ext uri="{BB962C8B-B14F-4D97-AF65-F5344CB8AC3E}">
        <p14:creationId xmlns:p14="http://schemas.microsoft.com/office/powerpoint/2010/main" val="2404096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30000"/>
                <a:lumOff val="70000"/>
              </a:schemeClr>
            </a:gs>
          </a:gsLst>
          <a:lin ang="27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3307" y="1423307"/>
            <a:ext cx="9144000" cy="6297386"/>
          </a:xfrm>
          <a:prstGeom prst="rect">
            <a:avLst/>
          </a:prstGeom>
        </p:spPr>
      </p:pic>
      <p:sp>
        <p:nvSpPr>
          <p:cNvPr id="2" name="TextBox 1"/>
          <p:cNvSpPr txBox="1"/>
          <p:nvPr/>
        </p:nvSpPr>
        <p:spPr>
          <a:xfrm>
            <a:off x="97796" y="8459423"/>
            <a:ext cx="1558440" cy="505651"/>
          </a:xfrm>
          <a:prstGeom prst="rect">
            <a:avLst/>
          </a:prstGeom>
          <a:noFill/>
        </p:spPr>
        <p:txBody>
          <a:bodyPr wrap="none" rtlCol="0">
            <a:spAutoFit/>
          </a:bodyPr>
          <a:lstStyle/>
          <a:p>
            <a:r>
              <a:rPr lang="en-US" sz="1400" b="1" dirty="0" smtClean="0"/>
              <a:t>Photo:</a:t>
            </a:r>
          </a:p>
          <a:p>
            <a:r>
              <a:rPr lang="en-US" dirty="0" smtClean="0"/>
              <a:t>Kayvan Eisabeygi</a:t>
            </a:r>
            <a:endParaRPr lang="en-US" dirty="0"/>
          </a:p>
        </p:txBody>
      </p:sp>
    </p:spTree>
    <p:extLst>
      <p:ext uri="{BB962C8B-B14F-4D97-AF65-F5344CB8AC3E}">
        <p14:creationId xmlns:p14="http://schemas.microsoft.com/office/powerpoint/2010/main" val="3873056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30000"/>
                <a:lumOff val="70000"/>
              </a:schemeClr>
            </a:gs>
          </a:gsLst>
          <a:lin ang="27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4408714"/>
          </a:xfrm>
          <a:prstGeom prst="rect">
            <a:avLst/>
          </a:prstGeom>
        </p:spPr>
      </p:pic>
      <p:sp>
        <p:nvSpPr>
          <p:cNvPr id="2" name="TextBox 1"/>
          <p:cNvSpPr txBox="1"/>
          <p:nvPr/>
        </p:nvSpPr>
        <p:spPr>
          <a:xfrm>
            <a:off x="146956" y="4573518"/>
            <a:ext cx="6057901" cy="4570482"/>
          </a:xfrm>
          <a:prstGeom prst="rect">
            <a:avLst/>
          </a:prstGeom>
          <a:noFill/>
        </p:spPr>
        <p:txBody>
          <a:bodyPr wrap="square" rtlCol="0">
            <a:spAutoFit/>
          </a:bodyPr>
          <a:lstStyle/>
          <a:p>
            <a:r>
              <a:rPr lang="en-US" sz="1800" b="1" dirty="0">
                <a:solidFill>
                  <a:schemeClr val="bg1"/>
                </a:solidFill>
              </a:rPr>
              <a:t>Director’s Bio:</a:t>
            </a:r>
          </a:p>
          <a:p>
            <a:pPr algn="just">
              <a:lnSpc>
                <a:spcPct val="150000"/>
              </a:lnSpc>
            </a:pPr>
            <a:r>
              <a:rPr lang="en-US" sz="1400" dirty="0">
                <a:solidFill>
                  <a:schemeClr val="bg1"/>
                </a:solidFill>
              </a:rPr>
              <a:t>Nima Rahimpour is an Iranian filmmaker &amp; screenwriter based in Tehran, Iran. </a:t>
            </a:r>
          </a:p>
          <a:p>
            <a:pPr algn="just">
              <a:lnSpc>
                <a:spcPct val="150000"/>
              </a:lnSpc>
            </a:pPr>
            <a:r>
              <a:rPr lang="en-US" sz="1400" dirty="0">
                <a:solidFill>
                  <a:schemeClr val="bg1"/>
                </a:solidFill>
              </a:rPr>
              <a:t>He graduated of Film Direction-cinema from  Islamic Azad University of Bushehr (2015) and </a:t>
            </a:r>
            <a:r>
              <a:rPr lang="en-US" sz="1400" dirty="0" smtClean="0">
                <a:solidFill>
                  <a:schemeClr val="bg1"/>
                </a:solidFill>
              </a:rPr>
              <a:t>then </a:t>
            </a:r>
            <a:r>
              <a:rPr lang="en-US" sz="1400" dirty="0">
                <a:solidFill>
                  <a:schemeClr val="bg1"/>
                </a:solidFill>
              </a:rPr>
              <a:t>graduated of Script Writing from Cinematic Studies Department of Ministry of Culture (2018)</a:t>
            </a:r>
          </a:p>
          <a:p>
            <a:pPr algn="just">
              <a:lnSpc>
                <a:spcPct val="150000"/>
              </a:lnSpc>
            </a:pPr>
            <a:r>
              <a:rPr lang="en-US" sz="1400" dirty="0">
                <a:solidFill>
                  <a:schemeClr val="bg1"/>
                </a:solidFill>
              </a:rPr>
              <a:t>Nima started his professional career by screen writing the “Pale Blue Dot” (Short Film)</a:t>
            </a:r>
          </a:p>
          <a:p>
            <a:pPr algn="just">
              <a:lnSpc>
                <a:spcPct val="150000"/>
              </a:lnSpc>
            </a:pPr>
            <a:r>
              <a:rPr lang="en-US" sz="1400" dirty="0">
                <a:solidFill>
                  <a:schemeClr val="bg1"/>
                </a:solidFill>
              </a:rPr>
              <a:t>After the success of this screenplay, he wrote several other scripts, mostly for short films.</a:t>
            </a:r>
          </a:p>
          <a:p>
            <a:pPr algn="just">
              <a:lnSpc>
                <a:spcPct val="150000"/>
              </a:lnSpc>
            </a:pPr>
            <a:r>
              <a:rPr lang="en-US" sz="1400" dirty="0">
                <a:solidFill>
                  <a:schemeClr val="bg1"/>
                </a:solidFill>
              </a:rPr>
              <a:t>Nima was awarded the “Best Screenplay” for his screenplay “The Baby Sister” from the “Alame Lere Rahmat” Film Festival in 2019, </a:t>
            </a:r>
            <a:r>
              <a:rPr lang="en-US" sz="1400" dirty="0" smtClean="0">
                <a:solidFill>
                  <a:schemeClr val="bg1"/>
                </a:solidFill>
              </a:rPr>
              <a:t>Turkey.</a:t>
            </a:r>
            <a:endParaRPr lang="en-US" sz="1400" dirty="0">
              <a:solidFill>
                <a:schemeClr val="bg1"/>
              </a:solidFill>
            </a:endParaRPr>
          </a:p>
          <a:p>
            <a:pPr algn="just">
              <a:lnSpc>
                <a:spcPct val="150000"/>
              </a:lnSpc>
            </a:pPr>
            <a:r>
              <a:rPr lang="en-US" sz="1400" dirty="0" smtClean="0">
                <a:solidFill>
                  <a:schemeClr val="bg1"/>
                </a:solidFill>
              </a:rPr>
              <a:t>“Plaything</a:t>
            </a:r>
            <a:r>
              <a:rPr lang="en-US" sz="1400" dirty="0">
                <a:solidFill>
                  <a:schemeClr val="bg1"/>
                </a:solidFill>
              </a:rPr>
              <a:t>” is his first film, based on the short story by “Bruce Holland </a:t>
            </a:r>
            <a:r>
              <a:rPr lang="en-US" sz="1400" dirty="0" smtClean="0">
                <a:solidFill>
                  <a:schemeClr val="bg1"/>
                </a:solidFill>
              </a:rPr>
              <a:t>Rogers</a:t>
            </a:r>
            <a:r>
              <a:rPr lang="en-US" sz="1400" dirty="0">
                <a:solidFill>
                  <a:schemeClr val="bg1"/>
                </a:solidFill>
              </a:rPr>
              <a:t>”. </a:t>
            </a:r>
          </a:p>
        </p:txBody>
      </p:sp>
    </p:spTree>
    <p:extLst>
      <p:ext uri="{BB962C8B-B14F-4D97-AF65-F5344CB8AC3E}">
        <p14:creationId xmlns:p14="http://schemas.microsoft.com/office/powerpoint/2010/main" val="2124131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 y="0"/>
            <a:ext cx="6876288" cy="3653028"/>
          </a:xfrm>
          <a:prstGeom prst="rect">
            <a:avLst/>
          </a:prstGeom>
        </p:spPr>
      </p:pic>
      <p:sp>
        <p:nvSpPr>
          <p:cNvPr id="6" name="TextBox 5"/>
          <p:cNvSpPr txBox="1"/>
          <p:nvPr/>
        </p:nvSpPr>
        <p:spPr>
          <a:xfrm>
            <a:off x="65314" y="3989615"/>
            <a:ext cx="5949043" cy="3521862"/>
          </a:xfrm>
          <a:prstGeom prst="rect">
            <a:avLst/>
          </a:prstGeom>
          <a:noFill/>
        </p:spPr>
        <p:txBody>
          <a:bodyPr wrap="square" rtlCol="0">
            <a:spAutoFit/>
          </a:bodyPr>
          <a:lstStyle/>
          <a:p>
            <a:pPr algn="just">
              <a:lnSpc>
                <a:spcPct val="150000"/>
              </a:lnSpc>
            </a:pPr>
            <a:r>
              <a:rPr lang="en-US" sz="1400" dirty="0">
                <a:solidFill>
                  <a:schemeClr val="bg1"/>
                </a:solidFill>
              </a:rPr>
              <a:t>Dear Nima Rahimpour, </a:t>
            </a:r>
          </a:p>
          <a:p>
            <a:pPr algn="just">
              <a:lnSpc>
                <a:spcPct val="150000"/>
              </a:lnSpc>
            </a:pPr>
            <a:r>
              <a:rPr lang="en-US" sz="1400" dirty="0">
                <a:solidFill>
                  <a:schemeClr val="bg1"/>
                </a:solidFill>
              </a:rPr>
              <a:t>I have watched your film twice now, first without subtitles and then a second time with.</a:t>
            </a:r>
          </a:p>
          <a:p>
            <a:pPr algn="just">
              <a:lnSpc>
                <a:spcPct val="150000"/>
              </a:lnSpc>
            </a:pPr>
            <a:r>
              <a:rPr lang="en-US" sz="1400" dirty="0">
                <a:solidFill>
                  <a:schemeClr val="bg1"/>
                </a:solidFill>
              </a:rPr>
              <a:t>I can not find adequate words to express how much I love your creation. It is visually attractive, well-paced, and highly entertaining. As a story writer, I naturally want any collaborator to create something that is faithful to my own work, yet successful on its own terms. For everyone else, that second criterion is more important than the first, but I'm quite pleased to say that you have, in my view, accomplished both.</a:t>
            </a:r>
          </a:p>
          <a:p>
            <a:endParaRPr lang="en-US" dirty="0"/>
          </a:p>
        </p:txBody>
      </p:sp>
      <p:sp>
        <p:nvSpPr>
          <p:cNvPr id="7" name="TextBox 6"/>
          <p:cNvSpPr txBox="1"/>
          <p:nvPr/>
        </p:nvSpPr>
        <p:spPr>
          <a:xfrm>
            <a:off x="65314" y="7511477"/>
            <a:ext cx="2145139" cy="307777"/>
          </a:xfrm>
          <a:prstGeom prst="rect">
            <a:avLst/>
          </a:prstGeom>
          <a:noFill/>
        </p:spPr>
        <p:txBody>
          <a:bodyPr wrap="none" rtlCol="0">
            <a:spAutoFit/>
          </a:bodyPr>
          <a:lstStyle/>
          <a:p>
            <a:r>
              <a:rPr lang="en-US" sz="1400" b="1" dirty="0">
                <a:solidFill>
                  <a:schemeClr val="bg1"/>
                </a:solidFill>
              </a:rPr>
              <a:t>“Bruce Holland Rogers”</a:t>
            </a:r>
          </a:p>
        </p:txBody>
      </p:sp>
    </p:spTree>
    <p:extLst>
      <p:ext uri="{BB962C8B-B14F-4D97-AF65-F5344CB8AC3E}">
        <p14:creationId xmlns:p14="http://schemas.microsoft.com/office/powerpoint/2010/main" val="2151193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63286" y="4751615"/>
            <a:ext cx="6319157" cy="4524315"/>
          </a:xfrm>
          <a:prstGeom prst="rect">
            <a:avLst/>
          </a:prstGeom>
          <a:noFill/>
        </p:spPr>
        <p:txBody>
          <a:bodyPr wrap="square" rtlCol="0">
            <a:spAutoFit/>
          </a:bodyPr>
          <a:lstStyle/>
          <a:p>
            <a:pPr>
              <a:lnSpc>
                <a:spcPct val="150000"/>
              </a:lnSpc>
            </a:pPr>
            <a:r>
              <a:rPr lang="en-US" sz="1800" b="1" dirty="0">
                <a:solidFill>
                  <a:schemeClr val="bg1"/>
                </a:solidFill>
              </a:rPr>
              <a:t>Cast and Crew </a:t>
            </a:r>
            <a:r>
              <a:rPr lang="en-US" sz="1800" b="1" dirty="0" smtClean="0">
                <a:solidFill>
                  <a:schemeClr val="bg1"/>
                </a:solidFill>
              </a:rPr>
              <a:t>Credits:</a:t>
            </a:r>
            <a:endParaRPr lang="en-US" sz="1800" b="1" dirty="0">
              <a:solidFill>
                <a:schemeClr val="bg1"/>
              </a:solidFill>
            </a:endParaRPr>
          </a:p>
          <a:p>
            <a:pPr>
              <a:lnSpc>
                <a:spcPct val="150000"/>
              </a:lnSpc>
            </a:pPr>
            <a:r>
              <a:rPr lang="en-US" sz="1400" b="1" dirty="0">
                <a:solidFill>
                  <a:schemeClr val="bg1"/>
                </a:solidFill>
              </a:rPr>
              <a:t>Writer and Director: </a:t>
            </a:r>
            <a:r>
              <a:rPr lang="en-US" sz="1400" dirty="0">
                <a:solidFill>
                  <a:schemeClr val="bg1"/>
                </a:solidFill>
              </a:rPr>
              <a:t>Nima Rahimpour</a:t>
            </a:r>
          </a:p>
          <a:p>
            <a:pPr>
              <a:lnSpc>
                <a:spcPct val="150000"/>
              </a:lnSpc>
            </a:pPr>
            <a:r>
              <a:rPr lang="en-US" sz="1400" b="1" dirty="0">
                <a:solidFill>
                  <a:schemeClr val="bg1"/>
                </a:solidFill>
              </a:rPr>
              <a:t>Director of Photography: </a:t>
            </a:r>
            <a:r>
              <a:rPr lang="en-US" sz="1400" dirty="0" err="1">
                <a:solidFill>
                  <a:schemeClr val="bg1"/>
                </a:solidFill>
              </a:rPr>
              <a:t>Aeen</a:t>
            </a:r>
            <a:r>
              <a:rPr lang="en-US" sz="1400" dirty="0">
                <a:solidFill>
                  <a:schemeClr val="bg1"/>
                </a:solidFill>
              </a:rPr>
              <a:t> </a:t>
            </a:r>
            <a:r>
              <a:rPr lang="en-US" sz="1400" dirty="0" err="1">
                <a:solidFill>
                  <a:schemeClr val="bg1"/>
                </a:solidFill>
              </a:rPr>
              <a:t>Irani</a:t>
            </a:r>
            <a:endParaRPr lang="en-US" sz="1400" dirty="0">
              <a:solidFill>
                <a:schemeClr val="bg1"/>
              </a:solidFill>
            </a:endParaRPr>
          </a:p>
          <a:p>
            <a:pPr>
              <a:lnSpc>
                <a:spcPct val="150000"/>
              </a:lnSpc>
            </a:pPr>
            <a:r>
              <a:rPr lang="en-US" sz="1400" b="1" dirty="0">
                <a:solidFill>
                  <a:schemeClr val="bg1"/>
                </a:solidFill>
              </a:rPr>
              <a:t>Editing:</a:t>
            </a:r>
            <a:r>
              <a:rPr lang="en-US" sz="1400" dirty="0">
                <a:solidFill>
                  <a:schemeClr val="bg1"/>
                </a:solidFill>
              </a:rPr>
              <a:t> </a:t>
            </a:r>
            <a:r>
              <a:rPr lang="en-US" sz="1400" dirty="0" err="1" smtClean="0">
                <a:solidFill>
                  <a:schemeClr val="bg1"/>
                </a:solidFill>
              </a:rPr>
              <a:t>Esmaeil</a:t>
            </a:r>
            <a:r>
              <a:rPr lang="en-US" sz="1400" dirty="0" smtClean="0">
                <a:solidFill>
                  <a:schemeClr val="bg1"/>
                </a:solidFill>
              </a:rPr>
              <a:t> </a:t>
            </a:r>
            <a:r>
              <a:rPr lang="en-US" sz="1400" dirty="0" err="1">
                <a:solidFill>
                  <a:schemeClr val="bg1"/>
                </a:solidFill>
              </a:rPr>
              <a:t>Alizadeh</a:t>
            </a:r>
            <a:endParaRPr lang="en-US" sz="1400" dirty="0">
              <a:solidFill>
                <a:schemeClr val="bg1"/>
              </a:solidFill>
            </a:endParaRPr>
          </a:p>
          <a:p>
            <a:pPr>
              <a:lnSpc>
                <a:spcPct val="150000"/>
              </a:lnSpc>
            </a:pPr>
            <a:r>
              <a:rPr lang="en-US" sz="1400" b="1" dirty="0">
                <a:solidFill>
                  <a:schemeClr val="bg1"/>
                </a:solidFill>
              </a:rPr>
              <a:t>Sound recordist: </a:t>
            </a:r>
            <a:r>
              <a:rPr lang="en-US" sz="1400" dirty="0">
                <a:solidFill>
                  <a:schemeClr val="bg1"/>
                </a:solidFill>
              </a:rPr>
              <a:t>Ahmad </a:t>
            </a:r>
            <a:r>
              <a:rPr lang="en-US" sz="1400" dirty="0" err="1">
                <a:solidFill>
                  <a:schemeClr val="bg1"/>
                </a:solidFill>
              </a:rPr>
              <a:t>Saberi</a:t>
            </a:r>
            <a:endParaRPr lang="en-US" sz="1400" dirty="0">
              <a:solidFill>
                <a:schemeClr val="bg1"/>
              </a:solidFill>
            </a:endParaRPr>
          </a:p>
          <a:p>
            <a:pPr>
              <a:lnSpc>
                <a:spcPct val="150000"/>
              </a:lnSpc>
            </a:pPr>
            <a:r>
              <a:rPr lang="en-US" sz="1400" b="1" dirty="0">
                <a:solidFill>
                  <a:schemeClr val="bg1"/>
                </a:solidFill>
              </a:rPr>
              <a:t>Sound Designing and Mixing: </a:t>
            </a:r>
            <a:r>
              <a:rPr lang="en-US" sz="1400" dirty="0">
                <a:solidFill>
                  <a:schemeClr val="bg1"/>
                </a:solidFill>
              </a:rPr>
              <a:t>Hassan </a:t>
            </a:r>
            <a:r>
              <a:rPr lang="en-US" sz="1400" dirty="0" err="1">
                <a:solidFill>
                  <a:schemeClr val="bg1"/>
                </a:solidFill>
              </a:rPr>
              <a:t>Shabankareh</a:t>
            </a:r>
            <a:endParaRPr lang="en-US" sz="1400" dirty="0">
              <a:solidFill>
                <a:schemeClr val="bg1"/>
              </a:solidFill>
            </a:endParaRPr>
          </a:p>
          <a:p>
            <a:pPr>
              <a:lnSpc>
                <a:spcPct val="150000"/>
              </a:lnSpc>
            </a:pPr>
            <a:r>
              <a:rPr lang="en-US" sz="1400" b="1" dirty="0">
                <a:solidFill>
                  <a:schemeClr val="bg1"/>
                </a:solidFill>
              </a:rPr>
              <a:t>Set Designer</a:t>
            </a:r>
            <a:r>
              <a:rPr lang="en-US" sz="1400" dirty="0">
                <a:solidFill>
                  <a:schemeClr val="bg1"/>
                </a:solidFill>
              </a:rPr>
              <a:t>: </a:t>
            </a:r>
            <a:r>
              <a:rPr lang="en-US" sz="1400" dirty="0" err="1">
                <a:solidFill>
                  <a:schemeClr val="bg1"/>
                </a:solidFill>
              </a:rPr>
              <a:t>Nisa</a:t>
            </a:r>
            <a:r>
              <a:rPr lang="en-US" sz="1400" dirty="0">
                <a:solidFill>
                  <a:schemeClr val="bg1"/>
                </a:solidFill>
              </a:rPr>
              <a:t> </a:t>
            </a:r>
            <a:r>
              <a:rPr lang="en-US" sz="1400" dirty="0" err="1">
                <a:solidFill>
                  <a:schemeClr val="bg1"/>
                </a:solidFill>
              </a:rPr>
              <a:t>Naderi</a:t>
            </a:r>
            <a:endParaRPr lang="en-US" sz="1400" dirty="0">
              <a:solidFill>
                <a:schemeClr val="bg1"/>
              </a:solidFill>
            </a:endParaRPr>
          </a:p>
          <a:p>
            <a:pPr>
              <a:lnSpc>
                <a:spcPct val="150000"/>
              </a:lnSpc>
            </a:pPr>
            <a:r>
              <a:rPr lang="en-US" sz="1400" b="1" dirty="0">
                <a:solidFill>
                  <a:schemeClr val="bg1"/>
                </a:solidFill>
              </a:rPr>
              <a:t>Costume Designer</a:t>
            </a:r>
            <a:r>
              <a:rPr lang="en-US" sz="1400" dirty="0">
                <a:solidFill>
                  <a:schemeClr val="bg1"/>
                </a:solidFill>
              </a:rPr>
              <a:t>: </a:t>
            </a:r>
            <a:r>
              <a:rPr lang="en-US" sz="1400" dirty="0" err="1">
                <a:solidFill>
                  <a:schemeClr val="bg1"/>
                </a:solidFill>
              </a:rPr>
              <a:t>Atousa</a:t>
            </a:r>
            <a:r>
              <a:rPr lang="en-US" sz="1400" dirty="0">
                <a:solidFill>
                  <a:schemeClr val="bg1"/>
                </a:solidFill>
              </a:rPr>
              <a:t> </a:t>
            </a:r>
            <a:r>
              <a:rPr lang="en-US" sz="1400" dirty="0" err="1">
                <a:solidFill>
                  <a:schemeClr val="bg1"/>
                </a:solidFill>
              </a:rPr>
              <a:t>Joneid</a:t>
            </a:r>
            <a:endParaRPr lang="en-US" sz="1400" dirty="0">
              <a:solidFill>
                <a:schemeClr val="bg1"/>
              </a:solidFill>
            </a:endParaRPr>
          </a:p>
          <a:p>
            <a:pPr>
              <a:lnSpc>
                <a:spcPct val="150000"/>
              </a:lnSpc>
            </a:pPr>
            <a:r>
              <a:rPr lang="en-US" sz="1400" b="1" dirty="0">
                <a:solidFill>
                  <a:schemeClr val="bg1"/>
                </a:solidFill>
              </a:rPr>
              <a:t>Special Effects:</a:t>
            </a:r>
            <a:r>
              <a:rPr lang="en-US" sz="1400" dirty="0">
                <a:solidFill>
                  <a:schemeClr val="bg1"/>
                </a:solidFill>
              </a:rPr>
              <a:t> Hossein </a:t>
            </a:r>
            <a:r>
              <a:rPr lang="en-US" sz="1400" dirty="0" err="1">
                <a:solidFill>
                  <a:schemeClr val="bg1"/>
                </a:solidFill>
              </a:rPr>
              <a:t>Chavoshi</a:t>
            </a:r>
            <a:endParaRPr lang="en-US" sz="1400" dirty="0">
              <a:solidFill>
                <a:schemeClr val="bg1"/>
              </a:solidFill>
            </a:endParaRPr>
          </a:p>
          <a:p>
            <a:pPr>
              <a:lnSpc>
                <a:spcPct val="150000"/>
              </a:lnSpc>
            </a:pPr>
            <a:r>
              <a:rPr lang="en-US" sz="1400" b="1" dirty="0">
                <a:solidFill>
                  <a:schemeClr val="bg1"/>
                </a:solidFill>
              </a:rPr>
              <a:t>Music:</a:t>
            </a:r>
            <a:r>
              <a:rPr lang="en-US" sz="1400" dirty="0">
                <a:solidFill>
                  <a:schemeClr val="bg1"/>
                </a:solidFill>
              </a:rPr>
              <a:t> </a:t>
            </a:r>
            <a:r>
              <a:rPr lang="en-US" sz="1400" dirty="0" err="1">
                <a:solidFill>
                  <a:schemeClr val="bg1"/>
                </a:solidFill>
              </a:rPr>
              <a:t>Arash</a:t>
            </a:r>
            <a:r>
              <a:rPr lang="en-US" sz="1400" dirty="0">
                <a:solidFill>
                  <a:schemeClr val="bg1"/>
                </a:solidFill>
              </a:rPr>
              <a:t> </a:t>
            </a:r>
            <a:r>
              <a:rPr lang="en-US" sz="1400" dirty="0" err="1">
                <a:solidFill>
                  <a:schemeClr val="bg1"/>
                </a:solidFill>
              </a:rPr>
              <a:t>Kouchakan</a:t>
            </a:r>
            <a:endParaRPr lang="en-US" sz="1400" dirty="0">
              <a:solidFill>
                <a:schemeClr val="bg1"/>
              </a:solidFill>
            </a:endParaRPr>
          </a:p>
          <a:p>
            <a:pPr>
              <a:lnSpc>
                <a:spcPct val="150000"/>
              </a:lnSpc>
            </a:pPr>
            <a:r>
              <a:rPr lang="en-US" sz="1400" b="1" dirty="0">
                <a:solidFill>
                  <a:schemeClr val="bg1"/>
                </a:solidFill>
              </a:rPr>
              <a:t>Makeup</a:t>
            </a:r>
            <a:r>
              <a:rPr lang="en-US" sz="1400" dirty="0">
                <a:solidFill>
                  <a:schemeClr val="bg1"/>
                </a:solidFill>
              </a:rPr>
              <a:t>: Fatima </a:t>
            </a:r>
            <a:r>
              <a:rPr lang="en-US" sz="1400" dirty="0" err="1">
                <a:solidFill>
                  <a:schemeClr val="bg1"/>
                </a:solidFill>
              </a:rPr>
              <a:t>Ghamari</a:t>
            </a:r>
            <a:endParaRPr lang="en-US" sz="1400" dirty="0">
              <a:solidFill>
                <a:schemeClr val="bg1"/>
              </a:solidFill>
            </a:endParaRPr>
          </a:p>
          <a:p>
            <a:pPr>
              <a:lnSpc>
                <a:spcPct val="150000"/>
              </a:lnSpc>
            </a:pPr>
            <a:r>
              <a:rPr lang="en-US" sz="1400" b="1" dirty="0">
                <a:solidFill>
                  <a:schemeClr val="bg1"/>
                </a:solidFill>
              </a:rPr>
              <a:t>Producer Manager</a:t>
            </a:r>
            <a:r>
              <a:rPr lang="en-US" sz="1400" dirty="0">
                <a:solidFill>
                  <a:schemeClr val="bg1"/>
                </a:solidFill>
              </a:rPr>
              <a:t>: Ali </a:t>
            </a:r>
            <a:r>
              <a:rPr lang="en-US" sz="1400" dirty="0" err="1">
                <a:solidFill>
                  <a:schemeClr val="bg1"/>
                </a:solidFill>
              </a:rPr>
              <a:t>Heydari</a:t>
            </a:r>
            <a:endParaRPr lang="en-US" sz="1400" dirty="0">
              <a:solidFill>
                <a:schemeClr val="bg1"/>
              </a:solidFill>
            </a:endParaRPr>
          </a:p>
          <a:p>
            <a:pPr>
              <a:lnSpc>
                <a:spcPct val="150000"/>
              </a:lnSpc>
            </a:pPr>
            <a:r>
              <a:rPr lang="en-US" sz="1400" b="1" dirty="0">
                <a:solidFill>
                  <a:schemeClr val="bg1"/>
                </a:solidFill>
              </a:rPr>
              <a:t>Producer</a:t>
            </a:r>
            <a:r>
              <a:rPr lang="en-US" sz="1400" dirty="0">
                <a:solidFill>
                  <a:schemeClr val="bg1"/>
                </a:solidFill>
              </a:rPr>
              <a:t>: Nima Rahimpour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4572000"/>
          </a:xfrm>
          <a:prstGeom prst="rect">
            <a:avLst/>
          </a:prstGeom>
        </p:spPr>
      </p:pic>
    </p:spTree>
    <p:extLst>
      <p:ext uri="{BB962C8B-B14F-4D97-AF65-F5344CB8AC3E}">
        <p14:creationId xmlns:p14="http://schemas.microsoft.com/office/powerpoint/2010/main" val="3678710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57615" y="457615"/>
            <a:ext cx="2745694" cy="18304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7615" y="3563908"/>
            <a:ext cx="2745694" cy="18304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8306"/>
            <a:ext cx="1830463" cy="2745694"/>
          </a:xfrm>
          <a:prstGeom prst="rect">
            <a:avLst/>
          </a:prstGeom>
        </p:spPr>
      </p:pic>
      <p:sp>
        <p:nvSpPr>
          <p:cNvPr id="9" name="TextBox 8"/>
          <p:cNvSpPr txBox="1"/>
          <p:nvPr/>
        </p:nvSpPr>
        <p:spPr>
          <a:xfrm>
            <a:off x="2090057" y="1080458"/>
            <a:ext cx="2246256" cy="615553"/>
          </a:xfrm>
          <a:prstGeom prst="rect">
            <a:avLst/>
          </a:prstGeom>
          <a:noFill/>
        </p:spPr>
        <p:txBody>
          <a:bodyPr wrap="none" rtlCol="0">
            <a:spAutoFit/>
          </a:bodyPr>
          <a:lstStyle/>
          <a:p>
            <a:r>
              <a:rPr lang="en-US" sz="1800" b="1" dirty="0" err="1">
                <a:solidFill>
                  <a:schemeClr val="bg1"/>
                </a:solidFill>
              </a:rPr>
              <a:t>Nazanin</a:t>
            </a:r>
            <a:r>
              <a:rPr lang="en-US" sz="1800" b="1" dirty="0">
                <a:solidFill>
                  <a:schemeClr val="bg1"/>
                </a:solidFill>
              </a:rPr>
              <a:t> </a:t>
            </a:r>
            <a:r>
              <a:rPr lang="en-US" sz="1800" b="1" dirty="0" err="1">
                <a:solidFill>
                  <a:schemeClr val="bg1"/>
                </a:solidFill>
              </a:rPr>
              <a:t>Tamoradi</a:t>
            </a:r>
            <a:r>
              <a:rPr lang="en-US" sz="1800" b="1" dirty="0" smtClean="0">
                <a:solidFill>
                  <a:schemeClr val="bg1"/>
                </a:solidFill>
              </a:rPr>
              <a:t>:</a:t>
            </a:r>
            <a:endParaRPr lang="en-US" sz="1800" b="1" dirty="0">
              <a:solidFill>
                <a:schemeClr val="bg1"/>
              </a:solidFill>
            </a:endParaRPr>
          </a:p>
          <a:p>
            <a:r>
              <a:rPr lang="en-US" sz="1400" dirty="0">
                <a:solidFill>
                  <a:schemeClr val="bg1"/>
                </a:solidFill>
              </a:rPr>
              <a:t>M</a:t>
            </a:r>
            <a:r>
              <a:rPr lang="en-US" sz="1600" dirty="0">
                <a:solidFill>
                  <a:schemeClr val="bg1"/>
                </a:solidFill>
              </a:rPr>
              <a:t>oth</a:t>
            </a:r>
            <a:r>
              <a:rPr lang="en-US" sz="1400" dirty="0">
                <a:solidFill>
                  <a:schemeClr val="bg1"/>
                </a:solidFill>
              </a:rPr>
              <a:t>er</a:t>
            </a:r>
          </a:p>
        </p:txBody>
      </p:sp>
      <p:sp>
        <p:nvSpPr>
          <p:cNvPr id="10" name="TextBox 9"/>
          <p:cNvSpPr txBox="1"/>
          <p:nvPr/>
        </p:nvSpPr>
        <p:spPr>
          <a:xfrm>
            <a:off x="2090057" y="4171362"/>
            <a:ext cx="1649811" cy="615553"/>
          </a:xfrm>
          <a:prstGeom prst="rect">
            <a:avLst/>
          </a:prstGeom>
          <a:noFill/>
        </p:spPr>
        <p:txBody>
          <a:bodyPr wrap="none" rtlCol="0">
            <a:spAutoFit/>
          </a:bodyPr>
          <a:lstStyle/>
          <a:p>
            <a:r>
              <a:rPr lang="en-US" sz="1800" b="1" dirty="0">
                <a:solidFill>
                  <a:schemeClr val="bg1"/>
                </a:solidFill>
              </a:rPr>
              <a:t>Ali </a:t>
            </a:r>
            <a:r>
              <a:rPr lang="en-US" sz="1800" b="1" dirty="0" err="1">
                <a:solidFill>
                  <a:schemeClr val="bg1"/>
                </a:solidFill>
              </a:rPr>
              <a:t>Khoshbin</a:t>
            </a:r>
            <a:r>
              <a:rPr lang="en-US" sz="1800" b="1" dirty="0">
                <a:solidFill>
                  <a:schemeClr val="bg1"/>
                </a:solidFill>
              </a:rPr>
              <a:t>:</a:t>
            </a:r>
          </a:p>
          <a:p>
            <a:r>
              <a:rPr lang="en-US" sz="1600" dirty="0">
                <a:solidFill>
                  <a:schemeClr val="bg1"/>
                </a:solidFill>
              </a:rPr>
              <a:t>Nima</a:t>
            </a:r>
          </a:p>
        </p:txBody>
      </p:sp>
      <p:sp>
        <p:nvSpPr>
          <p:cNvPr id="11" name="TextBox 10"/>
          <p:cNvSpPr txBox="1"/>
          <p:nvPr/>
        </p:nvSpPr>
        <p:spPr>
          <a:xfrm>
            <a:off x="2090057" y="7527112"/>
            <a:ext cx="1803699" cy="615553"/>
          </a:xfrm>
          <a:prstGeom prst="rect">
            <a:avLst/>
          </a:prstGeom>
          <a:noFill/>
        </p:spPr>
        <p:txBody>
          <a:bodyPr wrap="none" rtlCol="0">
            <a:spAutoFit/>
          </a:bodyPr>
          <a:lstStyle/>
          <a:p>
            <a:r>
              <a:rPr lang="en-US" sz="1800" b="1" dirty="0" err="1">
                <a:solidFill>
                  <a:schemeClr val="bg1"/>
                </a:solidFill>
              </a:rPr>
              <a:t>Gandom</a:t>
            </a:r>
            <a:r>
              <a:rPr lang="en-US" sz="1800" b="1" dirty="0">
                <a:solidFill>
                  <a:schemeClr val="bg1"/>
                </a:solidFill>
              </a:rPr>
              <a:t> </a:t>
            </a:r>
            <a:r>
              <a:rPr lang="en-US" sz="1800" b="1" dirty="0" err="1">
                <a:solidFill>
                  <a:schemeClr val="bg1"/>
                </a:solidFill>
              </a:rPr>
              <a:t>Gilak</a:t>
            </a:r>
            <a:r>
              <a:rPr lang="en-US" sz="1800" b="1" dirty="0">
                <a:solidFill>
                  <a:schemeClr val="bg1"/>
                </a:solidFill>
              </a:rPr>
              <a:t>:</a:t>
            </a:r>
          </a:p>
          <a:p>
            <a:r>
              <a:rPr lang="en-US" sz="1600" dirty="0" err="1" smtClean="0">
                <a:solidFill>
                  <a:schemeClr val="bg1"/>
                </a:solidFill>
              </a:rPr>
              <a:t>Gandom</a:t>
            </a:r>
            <a:endParaRPr lang="en-US" sz="1600" dirty="0">
              <a:solidFill>
                <a:schemeClr val="bg1"/>
              </a:solidFill>
            </a:endParaRPr>
          </a:p>
        </p:txBody>
      </p:sp>
    </p:spTree>
    <p:extLst>
      <p:ext uri="{BB962C8B-B14F-4D97-AF65-F5344CB8AC3E}">
        <p14:creationId xmlns:p14="http://schemas.microsoft.com/office/powerpoint/2010/main" val="3794312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6000">
              <a:srgbClr val="8FCBD1"/>
            </a:gs>
            <a:gs pos="7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03414" y="3615246"/>
            <a:ext cx="6014357" cy="5460854"/>
          </a:xfrm>
          <a:prstGeom prst="rect">
            <a:avLst/>
          </a:prstGeom>
          <a:noFill/>
        </p:spPr>
        <p:txBody>
          <a:bodyPr wrap="square" rtlCol="0">
            <a:spAutoFit/>
          </a:bodyPr>
          <a:lstStyle/>
          <a:p>
            <a:pPr algn="just">
              <a:lnSpc>
                <a:spcPct val="150000"/>
              </a:lnSpc>
            </a:pPr>
            <a:r>
              <a:rPr lang="en-US" sz="1400" dirty="0">
                <a:solidFill>
                  <a:schemeClr val="bg1"/>
                </a:solidFill>
              </a:rPr>
              <a:t>About seven years ago, as I read this story, I decided to film it. Then, I did not have the conditions to make such a film. After seven years, I returned to the story. I have always been thinking about making such a film since the first day, and the story did not seem old to me yet. It was very precious to me to have the same concerns as an author who is miles away from me; the one from a different culture and lifestyle. I was mentally connected to him. I had to film this story...</a:t>
            </a:r>
          </a:p>
          <a:p>
            <a:pPr algn="just">
              <a:lnSpc>
                <a:spcPct val="150000"/>
              </a:lnSpc>
            </a:pPr>
            <a:r>
              <a:rPr lang="en-US" sz="1400" dirty="0">
                <a:solidFill>
                  <a:schemeClr val="bg1"/>
                </a:solidFill>
              </a:rPr>
              <a:t>To recognize the right of copyright, I contacted Bruce (the writer) and he enthusiastically accepted my request.</a:t>
            </a:r>
          </a:p>
          <a:p>
            <a:pPr algn="just">
              <a:lnSpc>
                <a:spcPct val="150000"/>
              </a:lnSpc>
            </a:pPr>
            <a:r>
              <a:rPr lang="en-US" sz="1400" dirty="0">
                <a:solidFill>
                  <a:schemeClr val="bg1"/>
                </a:solidFill>
              </a:rPr>
              <a:t>The film is not such a distant future story. We live near such a world</a:t>
            </a:r>
            <a:r>
              <a:rPr lang="en-US" sz="1400" dirty="0" smtClean="0">
                <a:solidFill>
                  <a:schemeClr val="bg1"/>
                </a:solidFill>
              </a:rPr>
              <a:t>:</a:t>
            </a:r>
            <a:endParaRPr lang="en-US" sz="1400" dirty="0">
              <a:solidFill>
                <a:schemeClr val="bg1"/>
              </a:solidFill>
            </a:endParaRPr>
          </a:p>
          <a:p>
            <a:pPr marL="285750" lvl="0" indent="-285750" algn="just">
              <a:lnSpc>
                <a:spcPct val="150000"/>
              </a:lnSpc>
              <a:buFont typeface="Arial" panose="020B0604020202020204" pitchFamily="34" charset="0"/>
              <a:buChar char="•"/>
            </a:pPr>
            <a:r>
              <a:rPr lang="en-US" sz="1400" dirty="0">
                <a:solidFill>
                  <a:schemeClr val="bg1"/>
                </a:solidFill>
              </a:rPr>
              <a:t>a world where affection is buyable;</a:t>
            </a:r>
          </a:p>
          <a:p>
            <a:pPr marL="285750" lvl="0" indent="-285750" algn="just">
              <a:lnSpc>
                <a:spcPct val="150000"/>
              </a:lnSpc>
              <a:buFont typeface="Arial" panose="020B0604020202020204" pitchFamily="34" charset="0"/>
              <a:buChar char="•"/>
            </a:pPr>
            <a:r>
              <a:rPr lang="en-US" sz="1400" dirty="0">
                <a:solidFill>
                  <a:schemeClr val="bg1"/>
                </a:solidFill>
              </a:rPr>
              <a:t>a world where men and women do not need each other to start a family;</a:t>
            </a:r>
          </a:p>
          <a:p>
            <a:pPr marL="285750" lvl="0" indent="-285750" algn="just">
              <a:lnSpc>
                <a:spcPct val="150000"/>
              </a:lnSpc>
              <a:buFont typeface="Arial" panose="020B0604020202020204" pitchFamily="34" charset="0"/>
              <a:buChar char="•"/>
            </a:pPr>
            <a:r>
              <a:rPr lang="en-US" sz="1400" dirty="0">
                <a:solidFill>
                  <a:schemeClr val="bg1"/>
                </a:solidFill>
              </a:rPr>
              <a:t>a world where nobody even knows his/her true identity; </a:t>
            </a:r>
          </a:p>
          <a:p>
            <a:pPr marL="285750" lvl="0" indent="-285750" algn="just">
              <a:lnSpc>
                <a:spcPct val="150000"/>
              </a:lnSpc>
              <a:buFont typeface="Arial" panose="020B0604020202020204" pitchFamily="34" charset="0"/>
              <a:buChar char="•"/>
            </a:pPr>
            <a:r>
              <a:rPr lang="en-US" sz="1400" dirty="0">
                <a:solidFill>
                  <a:schemeClr val="bg1"/>
                </a:solidFill>
              </a:rPr>
              <a:t>near a scary and tempting world ...</a:t>
            </a:r>
          </a:p>
          <a:p>
            <a:pPr rtl="1">
              <a:lnSpc>
                <a:spcPct val="150000"/>
              </a:lnSpc>
            </a:pPr>
            <a:r>
              <a:rPr lang="en-US" sz="1400" dirty="0"/>
              <a:t> </a:t>
            </a:r>
          </a:p>
          <a:p>
            <a:endParaRPr lang="en-US" dirty="0"/>
          </a:p>
        </p:txBody>
      </p:sp>
      <p:sp>
        <p:nvSpPr>
          <p:cNvPr id="6" name="TextBox 5"/>
          <p:cNvSpPr txBox="1"/>
          <p:nvPr/>
        </p:nvSpPr>
        <p:spPr>
          <a:xfrm>
            <a:off x="103414" y="3245914"/>
            <a:ext cx="2770414" cy="369332"/>
          </a:xfrm>
          <a:prstGeom prst="rect">
            <a:avLst/>
          </a:prstGeom>
          <a:noFill/>
        </p:spPr>
        <p:txBody>
          <a:bodyPr wrap="square" rtlCol="0">
            <a:spAutoFit/>
          </a:bodyPr>
          <a:lstStyle/>
          <a:p>
            <a:r>
              <a:rPr lang="en-US" sz="1800" b="1" dirty="0">
                <a:solidFill>
                  <a:schemeClr val="bg1"/>
                </a:solidFill>
              </a:rPr>
              <a:t>Director’s </a:t>
            </a:r>
            <a:r>
              <a:rPr lang="en-US" sz="1800" b="1" dirty="0" smtClean="0">
                <a:solidFill>
                  <a:schemeClr val="bg1"/>
                </a:solidFill>
              </a:rPr>
              <a:t>Statement:</a:t>
            </a:r>
            <a:endParaRPr lang="en-US" sz="1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2900363"/>
          </a:xfrm>
          <a:prstGeom prst="rect">
            <a:avLst/>
          </a:prstGeom>
        </p:spPr>
      </p:pic>
    </p:spTree>
    <p:extLst>
      <p:ext uri="{BB962C8B-B14F-4D97-AF65-F5344CB8AC3E}">
        <p14:creationId xmlns:p14="http://schemas.microsoft.com/office/powerpoint/2010/main" val="1282592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docProps/app.xml><?xml version="1.0" encoding="utf-8"?>
<Properties xmlns="http://schemas.openxmlformats.org/officeDocument/2006/extended-properties" xmlns:vt="http://schemas.openxmlformats.org/officeDocument/2006/docPropsVTypes">
  <Template>TM03457515[[fn=View]]</Template>
  <TotalTime>494</TotalTime>
  <Words>986</Words>
  <Application>Microsoft Office PowerPoint</Application>
  <PresentationFormat>On-screen Show (4:3)</PresentationFormat>
  <Paragraphs>77</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Century</vt:lpstr>
      <vt:lpstr>Century Schoolbook</vt:lpstr>
      <vt:lpstr>Tahoma</vt:lpstr>
      <vt:lpstr>Wingdings 2</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RePack by Diakov</dc:creator>
  <cp:lastModifiedBy>Use</cp:lastModifiedBy>
  <cp:revision>43</cp:revision>
  <dcterms:created xsi:type="dcterms:W3CDTF">2020-06-06T13:28:58Z</dcterms:created>
  <dcterms:modified xsi:type="dcterms:W3CDTF">2022-01-14T10:41:05Z</dcterms:modified>
</cp:coreProperties>
</file>